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1" r:id="rId6"/>
    <p:sldId id="260" r:id="rId7"/>
    <p:sldId id="265" r:id="rId8"/>
    <p:sldId id="262" r:id="rId9"/>
    <p:sldId id="263" r:id="rId10"/>
    <p:sldId id="271" r:id="rId11"/>
    <p:sldId id="272" r:id="rId12"/>
    <p:sldId id="270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93D5"/>
    <a:srgbClr val="7E3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8364" autoAdjust="0"/>
  </p:normalViewPr>
  <p:slideViewPr>
    <p:cSldViewPr>
      <p:cViewPr varScale="1">
        <p:scale>
          <a:sx n="74" d="100"/>
          <a:sy n="74" d="100"/>
        </p:scale>
        <p:origin x="-161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75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F959D-F4C4-45EB-8C8D-C600D7EB7F62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9EA20-1825-4F0A-9BEF-8CAD8C84B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-2016 selected as</a:t>
            </a:r>
            <a:r>
              <a:rPr lang="en-US" baseline="0" dirty="0" smtClean="0"/>
              <a:t> one of 75 libraries participate in NAML initiative </a:t>
            </a:r>
            <a:r>
              <a:rPr lang="en-US" dirty="0" smtClean="0"/>
              <a:t>-Dialogue in</a:t>
            </a:r>
            <a:r>
              <a:rPr lang="en-US" baseline="0" dirty="0" smtClean="0"/>
              <a:t> May 2018 focusing on STEM and students –focus of session = overview of CD and how they can help libraries understand community changes and meet needs + HTP dialogue.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08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-changes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 time and planning (HTP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 email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list = teachers not parents)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-build upon old 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create new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-adjust over time before reaching its full potential (HTP: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ready for mobile card signup at outreach, forgot cards! But, increased new cards on days of outreach events. More NAML participants – learning new technology/ activities for programs)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–collaborate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projects.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(HTP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With observatories, working on connecting w/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teachers: bees?). –changing communities = changing libraries.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0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68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-variety of ways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conduct dialogues.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–at core: discussions library staff and selected community members/leaders. –discussion focused single topic, guided by questions,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gain data about library usage. –brainstorm session.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(HTP – brainstorm session, suggestions not to-do list, gain understanding)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0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Considerations in planning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dialogue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-These Qs will help decide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topic. -who to invite.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–question creating. –solid dialogue focus creates informative conversation; generates relevant data –weak focus, shaky questions = erratic responses and data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(HTP: STEM focus: few middle/ high school researchers or teachers. How to get them in?)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48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Thru CD gain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greater understanding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library usage w/specific groups, why/why not, library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role,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gaps. -better serve underserved / underrepresented audiences: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ask their needs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-success through collaboration. (HTP: library = books: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educators not aware of online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services, research via internet, talk about this a bit later.)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83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-question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lists online, may not fit library topic.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-gauge community needs/ interests. -identify existing gaps in meeting needs. -community leaders not present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(HTP: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STEM focused questions: extracurricular options for students (more than I thought), challenges in students relating to STEM (negative mindset all around), how can HTP help close gaps (invite experts, program alerts), reaching underserved/represented audiences (outreach community events). 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68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Other considerations = venue &amp; invitations -venue: library meeting room, schools, community centers. -invite = individual to topic: educators, leaders community groups/clubs/organizations, cultural leaders, social services. –invitations: why this person specifically. –smaller numbers = conversation control.  (HTP: used library meeting room, evening hours, invited educators and observatory reps., talked to each before inviting)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93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-Provide Qs help keep conversation focused.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-Facilitator: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keeps conversations relevant.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-Note-taker: person sitting in the room &amp;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 taken on large sheets of poster paper. (HTP did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both, various conversation points noted.)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-Assistants: help as needed.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-Use translators as necessary.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connect and network before dialogue; create an inviting atmosphere.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26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-introduce people, topic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goals of the dialogue (how lib.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support comm. in X topic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.) -ground rules  -Guide conversation: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redirect if needed. (HTP: went smoothly, some conversation overlap, slight need for redirection, lots of “did we get everything? Anything else to add?”)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87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-process/ reflect. -look over the notes; useful topics/ can be implemented. –adjust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fit branch/staff needs. (HTP: liked idea of afterschool science club, hard to fit with staffing and schedule, instead science games/toys, activities. Increased community presence =outreach events! Invite experts: (OMSI) Oregon Museum Science and Industry, virtual presentations)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A20-1825-4F0A-9BEF-8CAD8C84BF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6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AAEFE04-33A1-4A60-9B67-37A6A0E5E68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4F3CD9-7698-408F-A6E6-0711D2945F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tools/librariestransform/libraries-transforming-communities/ltc-models-for-chang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tarnetlibraries.org/resources/community-dialogues/" TargetMode="External"/><Relationship Id="rId4" Type="http://schemas.openxmlformats.org/officeDocument/2006/relationships/hyperlink" Target="https://ctb.ku.edu/en/table-of-contents/assessment/assessing-community-needs-and-resources/community-dialogue/mai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7848600" cy="2209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Let’s Chat: 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Engaging Your Community Through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Community Dialogues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45464" y="4572000"/>
            <a:ext cx="6803136" cy="16764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Ashley M. Spencer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Youth Services Librarian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Thelma Parker Memorial Public and School Library</a:t>
            </a:r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Hawai‘i Library Association Conference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7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7228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Actually, It’s Never Over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72" y="25146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Implement changes</a:t>
            </a:r>
          </a:p>
          <a:p>
            <a:pPr lvl="1"/>
            <a:r>
              <a:rPr lang="en-US" sz="1800" dirty="0" smtClean="0"/>
              <a:t>Entirely new or working from existing base</a:t>
            </a:r>
          </a:p>
          <a:p>
            <a:pPr lvl="1"/>
            <a:r>
              <a:rPr lang="en-US" sz="1800" dirty="0" smtClean="0"/>
              <a:t>Evaluate impact of changes</a:t>
            </a:r>
          </a:p>
          <a:p>
            <a:r>
              <a:rPr lang="en-US" dirty="0" smtClean="0"/>
              <a:t>Adjust over time </a:t>
            </a:r>
          </a:p>
          <a:p>
            <a:pPr lvl="1"/>
            <a:r>
              <a:rPr lang="en-US" sz="1800" dirty="0" smtClean="0"/>
              <a:t>Learn from experience</a:t>
            </a:r>
          </a:p>
          <a:p>
            <a:r>
              <a:rPr lang="en-US" dirty="0" smtClean="0"/>
              <a:t>Foster relationships formed during Dialogue</a:t>
            </a:r>
          </a:p>
          <a:p>
            <a:pPr lvl="1"/>
            <a:r>
              <a:rPr lang="en-US" sz="1800" dirty="0" smtClean="0"/>
              <a:t>Collaborate </a:t>
            </a:r>
          </a:p>
          <a:p>
            <a:r>
              <a:rPr lang="en-US" dirty="0" smtClean="0"/>
              <a:t>Identify topics for future Community Dialogues</a:t>
            </a:r>
          </a:p>
          <a:p>
            <a:r>
              <a:rPr lang="en-US" dirty="0" smtClean="0"/>
              <a:t>Changes in community mean changes in libraries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9" t="13654" r="34338" b="21125"/>
          <a:stretch/>
        </p:blipFill>
        <p:spPr>
          <a:xfrm>
            <a:off x="6019800" y="2133600"/>
            <a:ext cx="2482687" cy="1952695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782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7024744" cy="646664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Resources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01000" cy="350897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American Library Association. (2018). Libraries Transforming Communities: Models for Change. 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www.ala.org/tools/librariestransform/libraries-transforming-communities/ltc-models-for-change</a:t>
            </a:r>
            <a:r>
              <a:rPr lang="en-US" dirty="0" smtClean="0"/>
              <a:t>  </a:t>
            </a:r>
          </a:p>
          <a:p>
            <a:r>
              <a:rPr lang="en-US" dirty="0" smtClean="0"/>
              <a:t>Community </a:t>
            </a:r>
            <a:r>
              <a:rPr lang="en-US" dirty="0"/>
              <a:t>Tool Box. (2019). Leading a Community Dialogue on Building a Healthy Community. 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ctb.ku.edu/en/table-of-contents/assessment/assessing-community-needs-and-resources/community-dialogue/main</a:t>
            </a:r>
            <a:endParaRPr lang="en-US" dirty="0" smtClean="0"/>
          </a:p>
          <a:p>
            <a:r>
              <a:rPr lang="en-US" dirty="0" smtClean="0"/>
              <a:t>STAR </a:t>
            </a:r>
            <a:r>
              <a:rPr lang="en-US" dirty="0"/>
              <a:t>Net Libraries. (2019). Community Dialogues – </a:t>
            </a:r>
            <a:r>
              <a:rPr lang="en-US" dirty="0" smtClean="0"/>
              <a:t>a </a:t>
            </a:r>
            <a:r>
              <a:rPr lang="en-US" dirty="0"/>
              <a:t>guide for public libraries</a:t>
            </a:r>
          </a:p>
          <a:p>
            <a:pPr lvl="1"/>
            <a:r>
              <a:rPr lang="en-US" dirty="0">
                <a:hlinkClick r:id="rId5"/>
              </a:rPr>
              <a:t>https://www.starnetlibraries.org/resources/community-dialogues/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3962400" cy="990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Questions?</a:t>
            </a:r>
            <a:endParaRPr lang="en-US" sz="54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8" t="8193" r="6024" b="11325"/>
          <a:stretch/>
        </p:blipFill>
        <p:spPr>
          <a:xfrm>
            <a:off x="3429000" y="1700420"/>
            <a:ext cx="5224714" cy="431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0" y="4953000"/>
            <a:ext cx="3962400" cy="990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Mahalo!</a:t>
            </a:r>
            <a:endParaRPr lang="en-US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is a Community Dialogue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62400"/>
          </a:xfrm>
        </p:spPr>
        <p:txBody>
          <a:bodyPr>
            <a:norm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oosely facilitated discussion</a:t>
            </a:r>
          </a:p>
          <a:p>
            <a:pPr lvl="1"/>
            <a:r>
              <a:rPr lang="en-US" sz="1900" dirty="0" smtClean="0"/>
              <a:t>You create questions to guide conversation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pportunity for library and community to meet</a:t>
            </a:r>
          </a:p>
          <a:p>
            <a:pPr lvl="1"/>
            <a:r>
              <a:rPr lang="en-US" sz="1900" dirty="0" smtClean="0"/>
              <a:t>Invite specific people</a:t>
            </a:r>
          </a:p>
          <a:p>
            <a:r>
              <a:rPr lang="en-US" sz="2400" dirty="0" smtClean="0"/>
              <a:t>Discuss a single topic</a:t>
            </a:r>
          </a:p>
          <a:p>
            <a:pPr lvl="1"/>
            <a:r>
              <a:rPr lang="en-US" sz="1900" dirty="0" smtClean="0"/>
              <a:t>Brainstorm session</a:t>
            </a:r>
          </a:p>
          <a:p>
            <a:pPr lvl="1"/>
            <a:r>
              <a:rPr lang="en-US" sz="1900" dirty="0" smtClean="0"/>
              <a:t>Changes for your library and community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6622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4582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 You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ant to Host a Dialogue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001000" cy="4419600"/>
          </a:xfrm>
        </p:spPr>
        <p:txBody>
          <a:bodyPr/>
          <a:lstStyle/>
          <a:p>
            <a:pPr lvl="1"/>
            <a:r>
              <a:rPr lang="en-US" sz="2400" dirty="0" smtClean="0"/>
              <a:t>How is the library used?</a:t>
            </a:r>
            <a:endParaRPr lang="en-US" dirty="0" smtClean="0"/>
          </a:p>
          <a:p>
            <a:pPr lvl="1"/>
            <a:r>
              <a:rPr lang="en-US" sz="2400" dirty="0" smtClean="0"/>
              <a:t>How would you like it to be used?</a:t>
            </a:r>
          </a:p>
          <a:p>
            <a:pPr lvl="1"/>
            <a:r>
              <a:rPr lang="en-US" sz="2400" dirty="0" smtClean="0"/>
              <a:t>Who uses/does not use the library?</a:t>
            </a:r>
          </a:p>
          <a:p>
            <a:pPr lvl="1"/>
            <a:r>
              <a:rPr lang="en-US" sz="2400" dirty="0" smtClean="0"/>
              <a:t>What about your library do you want to gather information and feedback on? </a:t>
            </a:r>
          </a:p>
          <a:p>
            <a:pPr lvl="1"/>
            <a:r>
              <a:rPr lang="en-US" sz="2400" dirty="0" smtClean="0"/>
              <a:t>How do you want to change and improve your library services or collections?</a:t>
            </a:r>
          </a:p>
          <a:p>
            <a:pPr marL="36576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7680960" cy="7290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Outcomes -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Data, oh yeah!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114800"/>
          </a:xfrm>
        </p:spPr>
        <p:txBody>
          <a:bodyPr>
            <a:normAutofit/>
          </a:bodyPr>
          <a:lstStyle/>
          <a:p>
            <a:r>
              <a:rPr lang="en-US" sz="2600" dirty="0"/>
              <a:t>Obtain meaningful feedback and data</a:t>
            </a:r>
          </a:p>
          <a:p>
            <a:pPr lvl="1"/>
            <a:r>
              <a:rPr lang="en-US" sz="1900" dirty="0"/>
              <a:t>How </a:t>
            </a:r>
            <a:r>
              <a:rPr lang="en-US" sz="1900" dirty="0" smtClean="0"/>
              <a:t>the </a:t>
            </a:r>
            <a:r>
              <a:rPr lang="en-US" sz="1900" dirty="0"/>
              <a:t>library </a:t>
            </a:r>
            <a:r>
              <a:rPr lang="en-US" sz="1900" dirty="0" smtClean="0"/>
              <a:t>is used</a:t>
            </a:r>
            <a:endParaRPr lang="en-US" sz="1900" dirty="0"/>
          </a:p>
          <a:p>
            <a:pPr lvl="1"/>
            <a:r>
              <a:rPr lang="en-US" sz="1900" dirty="0"/>
              <a:t>How and why the library is </a:t>
            </a:r>
            <a:r>
              <a:rPr lang="en-US" sz="1900" i="1" dirty="0"/>
              <a:t>not</a:t>
            </a:r>
            <a:r>
              <a:rPr lang="en-US" sz="1900" dirty="0"/>
              <a:t> </a:t>
            </a:r>
            <a:r>
              <a:rPr lang="en-US" sz="1900" dirty="0" smtClean="0"/>
              <a:t>used</a:t>
            </a:r>
            <a:endParaRPr lang="en-US" sz="2600" dirty="0" smtClean="0"/>
          </a:p>
          <a:p>
            <a:r>
              <a:rPr lang="en-US" sz="2600" dirty="0" smtClean="0"/>
              <a:t>Expand our understanding of patron viewpoint</a:t>
            </a:r>
          </a:p>
          <a:p>
            <a:pPr lvl="1"/>
            <a:r>
              <a:rPr lang="en-US" sz="1900" dirty="0" smtClean="0"/>
              <a:t>Collections, services, programs</a:t>
            </a:r>
          </a:p>
          <a:p>
            <a:r>
              <a:rPr lang="en-US" sz="2600" dirty="0" smtClean="0"/>
              <a:t>How the library can better serve underserved and underrepresented audiences </a:t>
            </a:r>
          </a:p>
          <a:p>
            <a:r>
              <a:rPr lang="en-US" sz="2600" dirty="0"/>
              <a:t>C</a:t>
            </a:r>
            <a:r>
              <a:rPr lang="en-US" sz="2600" dirty="0" smtClean="0"/>
              <a:t>onnect with local organizations and potential future partners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2516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7024744" cy="646664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You’ve Got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uestions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Guide Dialogue conversation</a:t>
            </a:r>
            <a:endParaRPr lang="en-US" sz="2400" dirty="0" smtClean="0"/>
          </a:p>
          <a:p>
            <a:r>
              <a:rPr lang="en-US" sz="2400" dirty="0" smtClean="0"/>
              <a:t>Ask questions that gauge community needs and interests</a:t>
            </a:r>
          </a:p>
          <a:p>
            <a:r>
              <a:rPr lang="en-US" dirty="0" smtClean="0"/>
              <a:t>Are there gaps</a:t>
            </a:r>
            <a:r>
              <a:rPr lang="en-US" sz="2400" dirty="0" smtClean="0"/>
              <a:t> in meeting these needs and interests? </a:t>
            </a:r>
          </a:p>
          <a:p>
            <a:endParaRPr lang="en-US" sz="2400" dirty="0" smtClean="0"/>
          </a:p>
          <a:p>
            <a:r>
              <a:rPr lang="en-US" dirty="0" smtClean="0"/>
              <a:t>Ask: </a:t>
            </a:r>
            <a:r>
              <a:rPr lang="en-US" sz="2400" dirty="0" smtClean="0"/>
              <a:t>Who is not at the dialogue but may be able to contribute to the conversation? How do we bring them into the conversation?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44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7024744" cy="7228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You’re invited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Venue for dialogue </a:t>
            </a:r>
          </a:p>
          <a:p>
            <a:pPr lvl="1"/>
            <a:r>
              <a:rPr lang="en-US" sz="1800" dirty="0"/>
              <a:t>Scheduling flexibility </a:t>
            </a:r>
            <a:endParaRPr lang="en-US" sz="1800" dirty="0" smtClean="0"/>
          </a:p>
          <a:p>
            <a:pPr lvl="1"/>
            <a:r>
              <a:rPr lang="en-US" sz="1800" dirty="0" smtClean="0"/>
              <a:t>Familiarity, accessibility</a:t>
            </a:r>
            <a:endParaRPr lang="en-US" sz="1800" dirty="0"/>
          </a:p>
          <a:p>
            <a:pPr lvl="1"/>
            <a:r>
              <a:rPr lang="en-US" sz="1800" dirty="0" smtClean="0"/>
              <a:t>Limited distractions</a:t>
            </a:r>
          </a:p>
          <a:p>
            <a:pPr lvl="1"/>
            <a:r>
              <a:rPr lang="en-US" sz="1800" dirty="0" smtClean="0"/>
              <a:t>Parking</a:t>
            </a:r>
          </a:p>
          <a:p>
            <a:r>
              <a:rPr lang="en-US" sz="2400" dirty="0" smtClean="0"/>
              <a:t>Who to invite </a:t>
            </a:r>
            <a:endParaRPr lang="en-US" sz="2400" dirty="0"/>
          </a:p>
          <a:p>
            <a:pPr lvl="1"/>
            <a:r>
              <a:rPr lang="en-US" sz="1800" dirty="0" smtClean="0"/>
              <a:t>Representatives relevant to topic</a:t>
            </a:r>
          </a:p>
          <a:p>
            <a:r>
              <a:rPr lang="en-US" sz="2400" dirty="0" smtClean="0"/>
              <a:t>Personalize invitations</a:t>
            </a:r>
          </a:p>
          <a:p>
            <a:pPr lvl="1"/>
            <a:r>
              <a:rPr lang="en-US" sz="1800" dirty="0" smtClean="0"/>
              <a:t>State Dialogue focus </a:t>
            </a:r>
            <a:endParaRPr lang="en-US" sz="1800" dirty="0"/>
          </a:p>
          <a:p>
            <a:pPr lvl="1"/>
            <a:r>
              <a:rPr lang="en-US" sz="1800" dirty="0" smtClean="0"/>
              <a:t>Chance to share ideas</a:t>
            </a:r>
          </a:p>
          <a:p>
            <a:pPr lvl="1"/>
            <a:r>
              <a:rPr lang="en-US" sz="1800" dirty="0" smtClean="0"/>
              <a:t>Mutually beneficial</a:t>
            </a:r>
          </a:p>
          <a:p>
            <a:pPr lvl="1"/>
            <a:r>
              <a:rPr lang="en-US" sz="1800" dirty="0" smtClean="0"/>
              <a:t>Ask what days and times they are available </a:t>
            </a:r>
          </a:p>
          <a:p>
            <a:r>
              <a:rPr lang="en-US" sz="2400" dirty="0" smtClean="0"/>
              <a:t>Keep it small, keep it manageable!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4" b="11919"/>
          <a:stretch/>
        </p:blipFill>
        <p:spPr>
          <a:xfrm>
            <a:off x="5267325" y="1905000"/>
            <a:ext cx="2743200" cy="321767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962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14400"/>
            <a:ext cx="7024744" cy="7228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Execution Isn’t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 Scary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001000" cy="3962400"/>
          </a:xfrm>
        </p:spPr>
        <p:txBody>
          <a:bodyPr/>
          <a:lstStyle/>
          <a:p>
            <a:r>
              <a:rPr lang="en-US" sz="2400" dirty="0"/>
              <a:t>Provide </a:t>
            </a:r>
            <a:r>
              <a:rPr lang="en-US" sz="2400" dirty="0" smtClean="0"/>
              <a:t>participants with </a:t>
            </a:r>
            <a:r>
              <a:rPr lang="en-US" sz="2400" dirty="0"/>
              <a:t>a copy of </a:t>
            </a:r>
            <a:r>
              <a:rPr lang="en-US" sz="2400" dirty="0" smtClean="0"/>
              <a:t>Community Dialogue questions</a:t>
            </a:r>
          </a:p>
          <a:p>
            <a:r>
              <a:rPr lang="en-US" sz="2400" dirty="0" smtClean="0"/>
              <a:t>Facilitator – guides the dialogue</a:t>
            </a:r>
          </a:p>
          <a:p>
            <a:r>
              <a:rPr lang="en-US" sz="2400" dirty="0" smtClean="0"/>
              <a:t>Note-taker – record important discussion points</a:t>
            </a:r>
          </a:p>
          <a:p>
            <a:r>
              <a:rPr lang="en-US" sz="2400" dirty="0" smtClean="0"/>
              <a:t>Assistants – set-up/break-down, sign-in, pass out questions</a:t>
            </a:r>
            <a:endParaRPr lang="en-US" sz="2400" u="sng" dirty="0" smtClean="0"/>
          </a:p>
          <a:p>
            <a:r>
              <a:rPr lang="en-US" sz="2400" dirty="0" smtClean="0"/>
              <a:t>Translators – as necessary</a:t>
            </a:r>
          </a:p>
          <a:p>
            <a:r>
              <a:rPr lang="en-US" dirty="0" smtClean="0"/>
              <a:t>Food!</a:t>
            </a:r>
            <a:r>
              <a:rPr lang="en-US" sz="2400" dirty="0" smtClean="0"/>
              <a:t> </a:t>
            </a:r>
          </a:p>
          <a:p>
            <a:pPr marL="6858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7024744" cy="72286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We’re Here, Now What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01000" cy="422148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Introductions</a:t>
            </a:r>
          </a:p>
          <a:p>
            <a:pPr lvl="1"/>
            <a:r>
              <a:rPr lang="en-US" sz="1800" dirty="0" smtClean="0"/>
              <a:t>people, dialogue topics, goals</a:t>
            </a:r>
          </a:p>
          <a:p>
            <a:r>
              <a:rPr lang="en-US" sz="2400" dirty="0" smtClean="0"/>
              <a:t>Ground rules </a:t>
            </a:r>
          </a:p>
          <a:p>
            <a:pPr lvl="1"/>
            <a:r>
              <a:rPr lang="en-US" sz="1800" dirty="0" smtClean="0"/>
              <a:t>Differing viewpoints are okay</a:t>
            </a:r>
          </a:p>
          <a:p>
            <a:pPr lvl="1"/>
            <a:r>
              <a:rPr lang="en-US" sz="1800" dirty="0" smtClean="0"/>
              <a:t>No right or wrong answers</a:t>
            </a:r>
          </a:p>
          <a:p>
            <a:r>
              <a:rPr lang="en-US" sz="2400" dirty="0" smtClean="0"/>
              <a:t>Guide conversation, keep things on track </a:t>
            </a:r>
          </a:p>
          <a:p>
            <a:pPr lvl="1"/>
            <a:r>
              <a:rPr lang="en-US" sz="1800" dirty="0" smtClean="0"/>
              <a:t>Ask if anyone has anything else to add</a:t>
            </a:r>
          </a:p>
          <a:p>
            <a:pPr lvl="1"/>
            <a:r>
              <a:rPr lang="en-US" sz="1800" dirty="0" smtClean="0"/>
              <a:t>Relate conversation back to question</a:t>
            </a:r>
          </a:p>
          <a:p>
            <a:r>
              <a:rPr lang="en-US" dirty="0"/>
              <a:t>Who is not at the dialogue but may be able to contribute to the conversation? </a:t>
            </a:r>
            <a:endParaRPr lang="en-US" dirty="0" smtClean="0"/>
          </a:p>
          <a:p>
            <a:r>
              <a:rPr lang="en-US" sz="2400" dirty="0" smtClean="0"/>
              <a:t>Wrap up – thank participants for time and input, no solutions need to be put into place.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737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680960" cy="71879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It’s Not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ver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ill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t’s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058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Reflect – look over notes</a:t>
            </a:r>
          </a:p>
          <a:p>
            <a:pPr lvl="1"/>
            <a:r>
              <a:rPr lang="en-US" sz="1800" dirty="0" smtClean="0"/>
              <a:t>Who was not there but could have been</a:t>
            </a:r>
          </a:p>
          <a:p>
            <a:pPr lvl="1"/>
            <a:r>
              <a:rPr lang="en-US" sz="1800" dirty="0" smtClean="0"/>
              <a:t>What topics need more information</a:t>
            </a:r>
          </a:p>
          <a:p>
            <a:pPr lvl="1"/>
            <a:r>
              <a:rPr lang="en-US" sz="1800" dirty="0" smtClean="0"/>
              <a:t>Gaps in </a:t>
            </a:r>
            <a:r>
              <a:rPr lang="en-US" sz="1800" smtClean="0"/>
              <a:t>dialogue </a:t>
            </a:r>
            <a:endParaRPr lang="en-US" sz="1800" dirty="0" smtClean="0"/>
          </a:p>
          <a:p>
            <a:r>
              <a:rPr lang="en-US" sz="2400" dirty="0"/>
              <a:t>U</a:t>
            </a:r>
            <a:r>
              <a:rPr lang="en-US" sz="2400" dirty="0" smtClean="0"/>
              <a:t>se what you learned</a:t>
            </a:r>
          </a:p>
          <a:p>
            <a:pPr lvl="1"/>
            <a:r>
              <a:rPr lang="en-US" sz="1800" dirty="0" smtClean="0"/>
              <a:t>Identify action items and take-</a:t>
            </a:r>
            <a:r>
              <a:rPr lang="en-US" sz="1800" dirty="0" err="1" smtClean="0"/>
              <a:t>aways</a:t>
            </a:r>
            <a:endParaRPr lang="en-US" sz="1800" dirty="0" smtClean="0"/>
          </a:p>
          <a:p>
            <a:pPr lvl="1"/>
            <a:r>
              <a:rPr lang="en-US" sz="1800" dirty="0" smtClean="0"/>
              <a:t>Adjust to fit branch and staff capabilities </a:t>
            </a:r>
            <a:endParaRPr lang="en-US" sz="1800" dirty="0"/>
          </a:p>
          <a:p>
            <a:r>
              <a:rPr lang="en-US" sz="2400" dirty="0" smtClean="0"/>
              <a:t>Follow-up with participants</a:t>
            </a:r>
          </a:p>
          <a:p>
            <a:pPr lvl="1"/>
            <a:r>
              <a:rPr lang="en-US" sz="1800" dirty="0" smtClean="0"/>
              <a:t>Send thank-</a:t>
            </a:r>
            <a:r>
              <a:rPr lang="en-US" sz="1800" dirty="0" err="1" smtClean="0"/>
              <a:t>yous</a:t>
            </a:r>
            <a:r>
              <a:rPr lang="en-US" sz="1800" dirty="0" smtClean="0"/>
              <a:t> and notes from Dialogue</a:t>
            </a:r>
          </a:p>
          <a:p>
            <a:pPr lvl="1"/>
            <a:r>
              <a:rPr lang="en-US" sz="1800" dirty="0" smtClean="0"/>
              <a:t>Ask about further input</a:t>
            </a:r>
          </a:p>
          <a:p>
            <a:pPr lvl="1"/>
            <a:r>
              <a:rPr lang="en-US" sz="1800" dirty="0" smtClean="0"/>
              <a:t>Update about changes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t="9584" r="13906" b="39166"/>
          <a:stretch/>
        </p:blipFill>
        <p:spPr>
          <a:xfrm rot="16200000">
            <a:off x="5341257" y="2583543"/>
            <a:ext cx="3886201" cy="2529115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0267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9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444330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2413</TotalTime>
  <Words>1240</Words>
  <Application>Microsoft Office PowerPoint</Application>
  <PresentationFormat>On-screen Show (4:3)</PresentationFormat>
  <Paragraphs>125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Let’s Chat:  Engaging Your Community Through Community Dialogues</vt:lpstr>
      <vt:lpstr>What is a Community Dialogue</vt:lpstr>
      <vt:lpstr>So You Want to Host a Dialogue</vt:lpstr>
      <vt:lpstr>Outcomes - Data, oh yeah!</vt:lpstr>
      <vt:lpstr>You’ve Got Questions</vt:lpstr>
      <vt:lpstr>You’re invited</vt:lpstr>
      <vt:lpstr>Execution Isn’t So Scary</vt:lpstr>
      <vt:lpstr>We’re Here, Now What</vt:lpstr>
      <vt:lpstr>It’s Not Over Till It’s Over</vt:lpstr>
      <vt:lpstr>Actually, It’s Never Over</vt:lpstr>
      <vt:lpstr>Resources</vt:lpstr>
      <vt:lpstr>Questions?</vt:lpstr>
      <vt:lpstr>Mahalo!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htpcirc</dc:creator>
  <cp:lastModifiedBy>Ashley Spencer</cp:lastModifiedBy>
  <cp:revision>109</cp:revision>
  <dcterms:created xsi:type="dcterms:W3CDTF">2019-09-13T21:08:22Z</dcterms:created>
  <dcterms:modified xsi:type="dcterms:W3CDTF">2019-11-06T22:32:50Z</dcterms:modified>
</cp:coreProperties>
</file>