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  <p:sldMasterId id="2147483684" r:id="rId2"/>
  </p:sldMasterIdLst>
  <p:notesMasterIdLst>
    <p:notesMasterId r:id="rId30"/>
  </p:notesMasterIdLst>
  <p:sldIdLst>
    <p:sldId id="275" r:id="rId3"/>
    <p:sldId id="257" r:id="rId4"/>
    <p:sldId id="259" r:id="rId5"/>
    <p:sldId id="277" r:id="rId6"/>
    <p:sldId id="298" r:id="rId7"/>
    <p:sldId id="299" r:id="rId8"/>
    <p:sldId id="297" r:id="rId9"/>
    <p:sldId id="268" r:id="rId10"/>
    <p:sldId id="283" r:id="rId11"/>
    <p:sldId id="300" r:id="rId12"/>
    <p:sldId id="301" r:id="rId13"/>
    <p:sldId id="302" r:id="rId14"/>
    <p:sldId id="293" r:id="rId15"/>
    <p:sldId id="306" r:id="rId16"/>
    <p:sldId id="294" r:id="rId17"/>
    <p:sldId id="303" r:id="rId18"/>
    <p:sldId id="304" r:id="rId19"/>
    <p:sldId id="263" r:id="rId20"/>
    <p:sldId id="267" r:id="rId21"/>
    <p:sldId id="269" r:id="rId22"/>
    <p:sldId id="270" r:id="rId23"/>
    <p:sldId id="271" r:id="rId24"/>
    <p:sldId id="272" r:id="rId25"/>
    <p:sldId id="273" r:id="rId26"/>
    <p:sldId id="295" r:id="rId27"/>
    <p:sldId id="305" r:id="rId28"/>
    <p:sldId id="274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916BE-8A21-4840-AC62-E576EDA3955F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BF7DFF2-DB5B-4F47-B77D-8F3F014BB4BF}">
      <dgm:prSet phldrT="[Text]"/>
      <dgm:spPr/>
      <dgm:t>
        <a:bodyPr/>
        <a:lstStyle/>
        <a:p>
          <a:r>
            <a:rPr lang="en-US" dirty="0"/>
            <a:t>ADMIN</a:t>
          </a:r>
        </a:p>
      </dgm:t>
    </dgm:pt>
    <dgm:pt modelId="{3DC2249C-4677-43D0-AEC6-FE9826FF0F8F}" type="parTrans" cxnId="{C8BD821C-80DD-4F63-AC31-E17C0F852B69}">
      <dgm:prSet/>
      <dgm:spPr/>
      <dgm:t>
        <a:bodyPr/>
        <a:lstStyle/>
        <a:p>
          <a:endParaRPr lang="en-US"/>
        </a:p>
      </dgm:t>
    </dgm:pt>
    <dgm:pt modelId="{DBC87C2A-6CE1-4F80-9636-2BAEC90B6AD1}" type="sibTrans" cxnId="{C8BD821C-80DD-4F63-AC31-E17C0F852B69}">
      <dgm:prSet/>
      <dgm:spPr/>
      <dgm:t>
        <a:bodyPr/>
        <a:lstStyle/>
        <a:p>
          <a:endParaRPr lang="en-US"/>
        </a:p>
      </dgm:t>
    </dgm:pt>
    <dgm:pt modelId="{1302BB31-7F54-40B1-9DFE-906010FF3856}">
      <dgm:prSet phldrT="[Text]"/>
      <dgm:spPr/>
      <dgm:t>
        <a:bodyPr/>
        <a:lstStyle/>
        <a:p>
          <a:r>
            <a:rPr lang="en-US" dirty="0"/>
            <a:t>KAIMUKI</a:t>
          </a:r>
        </a:p>
      </dgm:t>
    </dgm:pt>
    <dgm:pt modelId="{C9688BA7-A527-4DD9-A6C3-7C76600CF144}" type="parTrans" cxnId="{F4E6EE0F-AFC0-4C6C-BAFB-51241B7B63D1}">
      <dgm:prSet/>
      <dgm:spPr/>
      <dgm:t>
        <a:bodyPr/>
        <a:lstStyle/>
        <a:p>
          <a:endParaRPr lang="en-US"/>
        </a:p>
      </dgm:t>
    </dgm:pt>
    <dgm:pt modelId="{E1AA2F0F-C7D9-4D12-8C02-5A986ADC9113}" type="sibTrans" cxnId="{F4E6EE0F-AFC0-4C6C-BAFB-51241B7B63D1}">
      <dgm:prSet/>
      <dgm:spPr/>
      <dgm:t>
        <a:bodyPr/>
        <a:lstStyle/>
        <a:p>
          <a:endParaRPr lang="en-US"/>
        </a:p>
      </dgm:t>
    </dgm:pt>
    <dgm:pt modelId="{C619DD17-0084-4B6B-B6F4-4BD42965A79A}">
      <dgm:prSet phldrT="[Text]"/>
      <dgm:spPr/>
      <dgm:t>
        <a:bodyPr/>
        <a:lstStyle/>
        <a:p>
          <a:r>
            <a:rPr lang="en-US" dirty="0"/>
            <a:t>MILOLI‘I-KONA</a:t>
          </a:r>
        </a:p>
      </dgm:t>
    </dgm:pt>
    <dgm:pt modelId="{0318F3BB-C171-4114-B4E7-5EFDCAA2DA7A}" type="parTrans" cxnId="{4763BBC9-F023-47BB-983D-F0A006FF869E}">
      <dgm:prSet/>
      <dgm:spPr/>
      <dgm:t>
        <a:bodyPr/>
        <a:lstStyle/>
        <a:p>
          <a:endParaRPr lang="en-US"/>
        </a:p>
      </dgm:t>
    </dgm:pt>
    <dgm:pt modelId="{77DAA9E0-7EE8-43F4-A44F-7774035DD9B3}" type="sibTrans" cxnId="{4763BBC9-F023-47BB-983D-F0A006FF869E}">
      <dgm:prSet/>
      <dgm:spPr/>
      <dgm:t>
        <a:bodyPr/>
        <a:lstStyle/>
        <a:p>
          <a:endParaRPr lang="en-US"/>
        </a:p>
      </dgm:t>
    </dgm:pt>
    <dgm:pt modelId="{B6D0E259-A683-460F-AFAC-4A23AF9C97D4}">
      <dgm:prSet phldrT="[Text]"/>
      <dgm:spPr/>
      <dgm:t>
        <a:bodyPr/>
        <a:lstStyle/>
        <a:p>
          <a:r>
            <a:rPr lang="en-US" dirty="0"/>
            <a:t>MOLOKA‘I-HANA</a:t>
          </a:r>
        </a:p>
      </dgm:t>
    </dgm:pt>
    <dgm:pt modelId="{D3FBB5C2-0A23-4890-9B88-72E61654CCB7}" type="parTrans" cxnId="{3E231C9C-371C-49E0-98E5-20A586865F2E}">
      <dgm:prSet/>
      <dgm:spPr/>
      <dgm:t>
        <a:bodyPr/>
        <a:lstStyle/>
        <a:p>
          <a:endParaRPr lang="en-US"/>
        </a:p>
      </dgm:t>
    </dgm:pt>
    <dgm:pt modelId="{2AF34E76-515B-4C77-846B-465DE2EF2701}" type="sibTrans" cxnId="{3E231C9C-371C-49E0-98E5-20A586865F2E}">
      <dgm:prSet/>
      <dgm:spPr/>
      <dgm:t>
        <a:bodyPr/>
        <a:lstStyle/>
        <a:p>
          <a:endParaRPr lang="en-US"/>
        </a:p>
      </dgm:t>
    </dgm:pt>
    <dgm:pt modelId="{E85290ED-027B-492B-8879-F9C2AAD0F0FD}">
      <dgm:prSet phldrT="[Text]"/>
      <dgm:spPr/>
      <dgm:t>
        <a:bodyPr/>
        <a:lstStyle/>
        <a:p>
          <a:r>
            <a:rPr lang="en-US" dirty="0"/>
            <a:t>WAIANAE</a:t>
          </a:r>
        </a:p>
        <a:p>
          <a:r>
            <a:rPr lang="en-US" dirty="0"/>
            <a:t>COAST</a:t>
          </a:r>
        </a:p>
      </dgm:t>
    </dgm:pt>
    <dgm:pt modelId="{A3CEC28D-9123-4C14-8B03-5A8E35CE17AC}" type="parTrans" cxnId="{C5559BF1-FF25-4466-A906-47A6A22F74A4}">
      <dgm:prSet/>
      <dgm:spPr/>
      <dgm:t>
        <a:bodyPr/>
        <a:lstStyle/>
        <a:p>
          <a:endParaRPr lang="en-US"/>
        </a:p>
      </dgm:t>
    </dgm:pt>
    <dgm:pt modelId="{9AC5B31D-078B-4A01-B7A0-1E6BC24A4046}" type="sibTrans" cxnId="{C5559BF1-FF25-4466-A906-47A6A22F74A4}">
      <dgm:prSet/>
      <dgm:spPr/>
      <dgm:t>
        <a:bodyPr/>
        <a:lstStyle/>
        <a:p>
          <a:endParaRPr lang="en-US"/>
        </a:p>
      </dgm:t>
    </dgm:pt>
    <dgm:pt modelId="{84FE62A8-8A63-4798-8C84-5D08EA04FC7E}">
      <dgm:prSet/>
      <dgm:spPr/>
      <dgm:t>
        <a:bodyPr/>
        <a:lstStyle/>
        <a:p>
          <a:r>
            <a:rPr lang="en-US" dirty="0"/>
            <a:t>ADVISORY</a:t>
          </a:r>
        </a:p>
        <a:p>
          <a:r>
            <a:rPr lang="en-US" dirty="0"/>
            <a:t>COUNCIL</a:t>
          </a:r>
        </a:p>
      </dgm:t>
    </dgm:pt>
    <dgm:pt modelId="{72406045-6AB1-4B4A-A554-C000E0BC3D7A}" type="parTrans" cxnId="{F8E8C91D-FC4E-4889-80B7-C8E0B1434B65}">
      <dgm:prSet/>
      <dgm:spPr/>
      <dgm:t>
        <a:bodyPr/>
        <a:lstStyle/>
        <a:p>
          <a:endParaRPr lang="en-US"/>
        </a:p>
      </dgm:t>
    </dgm:pt>
    <dgm:pt modelId="{E5C68DCF-3526-4F95-9C1B-94024C751CEE}" type="sibTrans" cxnId="{F8E8C91D-FC4E-4889-80B7-C8E0B1434B65}">
      <dgm:prSet/>
      <dgm:spPr/>
      <dgm:t>
        <a:bodyPr/>
        <a:lstStyle/>
        <a:p>
          <a:endParaRPr lang="en-US"/>
        </a:p>
      </dgm:t>
    </dgm:pt>
    <dgm:pt modelId="{C7280D36-5D00-41B0-96B0-02F94C92E640}">
      <dgm:prSet/>
      <dgm:spPr/>
      <dgm:t>
        <a:bodyPr/>
        <a:lstStyle/>
        <a:p>
          <a:r>
            <a:rPr lang="en-US" dirty="0"/>
            <a:t>NHIL</a:t>
          </a:r>
        </a:p>
      </dgm:t>
    </dgm:pt>
    <dgm:pt modelId="{BEF489C2-E9FC-4F28-BAEB-25CB367A6527}" type="parTrans" cxnId="{BB8C2F69-65B5-41BB-A543-B6972BBF4420}">
      <dgm:prSet/>
      <dgm:spPr/>
      <dgm:t>
        <a:bodyPr/>
        <a:lstStyle/>
        <a:p>
          <a:endParaRPr lang="en-US"/>
        </a:p>
      </dgm:t>
    </dgm:pt>
    <dgm:pt modelId="{2BF4BCE7-072F-4C76-BD7D-2706D247B015}" type="sibTrans" cxnId="{BB8C2F69-65B5-41BB-A543-B6972BBF4420}">
      <dgm:prSet/>
      <dgm:spPr/>
      <dgm:t>
        <a:bodyPr/>
        <a:lstStyle/>
        <a:p>
          <a:endParaRPr lang="en-US"/>
        </a:p>
      </dgm:t>
    </dgm:pt>
    <dgm:pt modelId="{CF960F2D-0E65-4B54-A45B-E62B0210F00D}" type="pres">
      <dgm:prSet presAssocID="{AF6916BE-8A21-4840-AC62-E576EDA3955F}" presName="cycle" presStyleCnt="0">
        <dgm:presLayoutVars>
          <dgm:dir/>
          <dgm:resizeHandles val="exact"/>
        </dgm:presLayoutVars>
      </dgm:prSet>
      <dgm:spPr/>
    </dgm:pt>
    <dgm:pt modelId="{B2DE11C2-6A62-4CD0-9E51-7C2E71B4481D}" type="pres">
      <dgm:prSet presAssocID="{DBF7DFF2-DB5B-4F47-B77D-8F3F014BB4BF}" presName="node" presStyleLbl="node1" presStyleIdx="0" presStyleCnt="7">
        <dgm:presLayoutVars>
          <dgm:bulletEnabled val="1"/>
        </dgm:presLayoutVars>
      </dgm:prSet>
      <dgm:spPr/>
    </dgm:pt>
    <dgm:pt modelId="{A430984F-D551-4E18-A145-A8922D9F4EF6}" type="pres">
      <dgm:prSet presAssocID="{DBC87C2A-6CE1-4F80-9636-2BAEC90B6AD1}" presName="sibTrans" presStyleLbl="sibTrans2D1" presStyleIdx="0" presStyleCnt="7"/>
      <dgm:spPr/>
    </dgm:pt>
    <dgm:pt modelId="{21E9ECAD-3926-4379-8801-A2A369223351}" type="pres">
      <dgm:prSet presAssocID="{DBC87C2A-6CE1-4F80-9636-2BAEC90B6AD1}" presName="connectorText" presStyleLbl="sibTrans2D1" presStyleIdx="0" presStyleCnt="7"/>
      <dgm:spPr/>
    </dgm:pt>
    <dgm:pt modelId="{6214586C-D656-44EC-AA87-D729B361FDB2}" type="pres">
      <dgm:prSet presAssocID="{1302BB31-7F54-40B1-9DFE-906010FF3856}" presName="node" presStyleLbl="node1" presStyleIdx="1" presStyleCnt="7">
        <dgm:presLayoutVars>
          <dgm:bulletEnabled val="1"/>
        </dgm:presLayoutVars>
      </dgm:prSet>
      <dgm:spPr/>
    </dgm:pt>
    <dgm:pt modelId="{387EBE51-6BE6-4D29-B859-AC182E053F04}" type="pres">
      <dgm:prSet presAssocID="{E1AA2F0F-C7D9-4D12-8C02-5A986ADC9113}" presName="sibTrans" presStyleLbl="sibTrans2D1" presStyleIdx="1" presStyleCnt="7"/>
      <dgm:spPr/>
    </dgm:pt>
    <dgm:pt modelId="{3C8CEBA8-2DC0-41BB-B487-CBEA170D63AC}" type="pres">
      <dgm:prSet presAssocID="{E1AA2F0F-C7D9-4D12-8C02-5A986ADC9113}" presName="connectorText" presStyleLbl="sibTrans2D1" presStyleIdx="1" presStyleCnt="7"/>
      <dgm:spPr/>
    </dgm:pt>
    <dgm:pt modelId="{2A107943-FF44-44CD-87AD-6E5F1AD5F0D7}" type="pres">
      <dgm:prSet presAssocID="{C619DD17-0084-4B6B-B6F4-4BD42965A79A}" presName="node" presStyleLbl="node1" presStyleIdx="2" presStyleCnt="7">
        <dgm:presLayoutVars>
          <dgm:bulletEnabled val="1"/>
        </dgm:presLayoutVars>
      </dgm:prSet>
      <dgm:spPr/>
    </dgm:pt>
    <dgm:pt modelId="{4B488D11-3AA5-4ECF-B44F-96CCE338FCE4}" type="pres">
      <dgm:prSet presAssocID="{77DAA9E0-7EE8-43F4-A44F-7774035DD9B3}" presName="sibTrans" presStyleLbl="sibTrans2D1" presStyleIdx="2" presStyleCnt="7"/>
      <dgm:spPr/>
    </dgm:pt>
    <dgm:pt modelId="{37DEB982-BD1E-4D16-AA5A-0BAB74B6580B}" type="pres">
      <dgm:prSet presAssocID="{77DAA9E0-7EE8-43F4-A44F-7774035DD9B3}" presName="connectorText" presStyleLbl="sibTrans2D1" presStyleIdx="2" presStyleCnt="7"/>
      <dgm:spPr/>
    </dgm:pt>
    <dgm:pt modelId="{4857F823-6B8F-4652-9DC3-3A4FD1D970A2}" type="pres">
      <dgm:prSet presAssocID="{B6D0E259-A683-460F-AFAC-4A23AF9C97D4}" presName="node" presStyleLbl="node1" presStyleIdx="3" presStyleCnt="7">
        <dgm:presLayoutVars>
          <dgm:bulletEnabled val="1"/>
        </dgm:presLayoutVars>
      </dgm:prSet>
      <dgm:spPr/>
    </dgm:pt>
    <dgm:pt modelId="{49917C2F-48AF-4863-ABCB-12D94FFB8214}" type="pres">
      <dgm:prSet presAssocID="{2AF34E76-515B-4C77-846B-465DE2EF2701}" presName="sibTrans" presStyleLbl="sibTrans2D1" presStyleIdx="3" presStyleCnt="7"/>
      <dgm:spPr/>
    </dgm:pt>
    <dgm:pt modelId="{FBEA3C8B-B04A-4EEA-A6D3-F2AB95336B72}" type="pres">
      <dgm:prSet presAssocID="{2AF34E76-515B-4C77-846B-465DE2EF2701}" presName="connectorText" presStyleLbl="sibTrans2D1" presStyleIdx="3" presStyleCnt="7"/>
      <dgm:spPr/>
    </dgm:pt>
    <dgm:pt modelId="{5D1EBC94-9A72-4022-A25B-2C3C92209414}" type="pres">
      <dgm:prSet presAssocID="{E85290ED-027B-492B-8879-F9C2AAD0F0FD}" presName="node" presStyleLbl="node1" presStyleIdx="4" presStyleCnt="7">
        <dgm:presLayoutVars>
          <dgm:bulletEnabled val="1"/>
        </dgm:presLayoutVars>
      </dgm:prSet>
      <dgm:spPr/>
    </dgm:pt>
    <dgm:pt modelId="{E824448C-EED7-441A-AFA4-834F582A28AB}" type="pres">
      <dgm:prSet presAssocID="{9AC5B31D-078B-4A01-B7A0-1E6BC24A4046}" presName="sibTrans" presStyleLbl="sibTrans2D1" presStyleIdx="4" presStyleCnt="7"/>
      <dgm:spPr/>
    </dgm:pt>
    <dgm:pt modelId="{7BE8ACF0-318D-4585-865A-D480EAE99024}" type="pres">
      <dgm:prSet presAssocID="{9AC5B31D-078B-4A01-B7A0-1E6BC24A4046}" presName="connectorText" presStyleLbl="sibTrans2D1" presStyleIdx="4" presStyleCnt="7"/>
      <dgm:spPr/>
    </dgm:pt>
    <dgm:pt modelId="{5043B570-7CD1-4313-A485-9EC7D66CF0A9}" type="pres">
      <dgm:prSet presAssocID="{84FE62A8-8A63-4798-8C84-5D08EA04FC7E}" presName="node" presStyleLbl="node1" presStyleIdx="5" presStyleCnt="7">
        <dgm:presLayoutVars>
          <dgm:bulletEnabled val="1"/>
        </dgm:presLayoutVars>
      </dgm:prSet>
      <dgm:spPr/>
    </dgm:pt>
    <dgm:pt modelId="{A5ED7579-9D56-4710-B6C2-54A31C39DB53}" type="pres">
      <dgm:prSet presAssocID="{E5C68DCF-3526-4F95-9C1B-94024C751CEE}" presName="sibTrans" presStyleLbl="sibTrans2D1" presStyleIdx="5" presStyleCnt="7"/>
      <dgm:spPr/>
    </dgm:pt>
    <dgm:pt modelId="{BEA4D8CD-E559-4402-986A-554AB65C5152}" type="pres">
      <dgm:prSet presAssocID="{E5C68DCF-3526-4F95-9C1B-94024C751CEE}" presName="connectorText" presStyleLbl="sibTrans2D1" presStyleIdx="5" presStyleCnt="7"/>
      <dgm:spPr/>
    </dgm:pt>
    <dgm:pt modelId="{5EE1C3A9-55A3-4466-80E6-F4FCB422DB47}" type="pres">
      <dgm:prSet presAssocID="{C7280D36-5D00-41B0-96B0-02F94C92E640}" presName="node" presStyleLbl="node1" presStyleIdx="6" presStyleCnt="7">
        <dgm:presLayoutVars>
          <dgm:bulletEnabled val="1"/>
        </dgm:presLayoutVars>
      </dgm:prSet>
      <dgm:spPr/>
    </dgm:pt>
    <dgm:pt modelId="{2F383905-6A0B-495F-B672-AB34CEBFAE72}" type="pres">
      <dgm:prSet presAssocID="{2BF4BCE7-072F-4C76-BD7D-2706D247B015}" presName="sibTrans" presStyleLbl="sibTrans2D1" presStyleIdx="6" presStyleCnt="7"/>
      <dgm:spPr/>
    </dgm:pt>
    <dgm:pt modelId="{D2D901A5-42DE-466F-AE30-489978B9078B}" type="pres">
      <dgm:prSet presAssocID="{2BF4BCE7-072F-4C76-BD7D-2706D247B015}" presName="connectorText" presStyleLbl="sibTrans2D1" presStyleIdx="6" presStyleCnt="7"/>
      <dgm:spPr/>
    </dgm:pt>
  </dgm:ptLst>
  <dgm:cxnLst>
    <dgm:cxn modelId="{EFF86104-6FF3-4DC8-9509-C8318A758437}" type="presOf" srcId="{77DAA9E0-7EE8-43F4-A44F-7774035DD9B3}" destId="{37DEB982-BD1E-4D16-AA5A-0BAB74B6580B}" srcOrd="1" destOrd="0" presId="urn:microsoft.com/office/officeart/2005/8/layout/cycle2"/>
    <dgm:cxn modelId="{F4E6EE0F-AFC0-4C6C-BAFB-51241B7B63D1}" srcId="{AF6916BE-8A21-4840-AC62-E576EDA3955F}" destId="{1302BB31-7F54-40B1-9DFE-906010FF3856}" srcOrd="1" destOrd="0" parTransId="{C9688BA7-A527-4DD9-A6C3-7C76600CF144}" sibTransId="{E1AA2F0F-C7D9-4D12-8C02-5A986ADC9113}"/>
    <dgm:cxn modelId="{0048F117-4D60-42EE-91D2-CC1E9069200C}" type="presOf" srcId="{2AF34E76-515B-4C77-846B-465DE2EF2701}" destId="{49917C2F-48AF-4863-ABCB-12D94FFB8214}" srcOrd="0" destOrd="0" presId="urn:microsoft.com/office/officeart/2005/8/layout/cycle2"/>
    <dgm:cxn modelId="{C8BD821C-80DD-4F63-AC31-E17C0F852B69}" srcId="{AF6916BE-8A21-4840-AC62-E576EDA3955F}" destId="{DBF7DFF2-DB5B-4F47-B77D-8F3F014BB4BF}" srcOrd="0" destOrd="0" parTransId="{3DC2249C-4677-43D0-AEC6-FE9826FF0F8F}" sibTransId="{DBC87C2A-6CE1-4F80-9636-2BAEC90B6AD1}"/>
    <dgm:cxn modelId="{F8E8C91D-FC4E-4889-80B7-C8E0B1434B65}" srcId="{AF6916BE-8A21-4840-AC62-E576EDA3955F}" destId="{84FE62A8-8A63-4798-8C84-5D08EA04FC7E}" srcOrd="5" destOrd="0" parTransId="{72406045-6AB1-4B4A-A554-C000E0BC3D7A}" sibTransId="{E5C68DCF-3526-4F95-9C1B-94024C751CEE}"/>
    <dgm:cxn modelId="{234D491F-DF8E-4CDF-84B3-6534BC5CF7A5}" type="presOf" srcId="{E1AA2F0F-C7D9-4D12-8C02-5A986ADC9113}" destId="{3C8CEBA8-2DC0-41BB-B487-CBEA170D63AC}" srcOrd="1" destOrd="0" presId="urn:microsoft.com/office/officeart/2005/8/layout/cycle2"/>
    <dgm:cxn modelId="{8F60D224-C016-4F57-8AF0-D71EE6592593}" type="presOf" srcId="{DBC87C2A-6CE1-4F80-9636-2BAEC90B6AD1}" destId="{A430984F-D551-4E18-A145-A8922D9F4EF6}" srcOrd="0" destOrd="0" presId="urn:microsoft.com/office/officeart/2005/8/layout/cycle2"/>
    <dgm:cxn modelId="{94410B33-B13E-4925-A8BA-30F3946DDA40}" type="presOf" srcId="{C619DD17-0084-4B6B-B6F4-4BD42965A79A}" destId="{2A107943-FF44-44CD-87AD-6E5F1AD5F0D7}" srcOrd="0" destOrd="0" presId="urn:microsoft.com/office/officeart/2005/8/layout/cycle2"/>
    <dgm:cxn modelId="{4B056A62-1445-47F1-863D-82BF70549448}" type="presOf" srcId="{DBC87C2A-6CE1-4F80-9636-2BAEC90B6AD1}" destId="{21E9ECAD-3926-4379-8801-A2A369223351}" srcOrd="1" destOrd="0" presId="urn:microsoft.com/office/officeart/2005/8/layout/cycle2"/>
    <dgm:cxn modelId="{29DB1544-23E2-4507-9A37-72A748CF25E1}" type="presOf" srcId="{2AF34E76-515B-4C77-846B-465DE2EF2701}" destId="{FBEA3C8B-B04A-4EEA-A6D3-F2AB95336B72}" srcOrd="1" destOrd="0" presId="urn:microsoft.com/office/officeart/2005/8/layout/cycle2"/>
    <dgm:cxn modelId="{BB8C2F69-65B5-41BB-A543-B6972BBF4420}" srcId="{AF6916BE-8A21-4840-AC62-E576EDA3955F}" destId="{C7280D36-5D00-41B0-96B0-02F94C92E640}" srcOrd="6" destOrd="0" parTransId="{BEF489C2-E9FC-4F28-BAEB-25CB367A6527}" sibTransId="{2BF4BCE7-072F-4C76-BD7D-2706D247B015}"/>
    <dgm:cxn modelId="{6D05E773-776B-4636-B717-B692974EA515}" type="presOf" srcId="{2BF4BCE7-072F-4C76-BD7D-2706D247B015}" destId="{2F383905-6A0B-495F-B672-AB34CEBFAE72}" srcOrd="0" destOrd="0" presId="urn:microsoft.com/office/officeart/2005/8/layout/cycle2"/>
    <dgm:cxn modelId="{71D3FD57-C0D6-4B41-9762-5C8C7220F4DF}" type="presOf" srcId="{9AC5B31D-078B-4A01-B7A0-1E6BC24A4046}" destId="{E824448C-EED7-441A-AFA4-834F582A28AB}" srcOrd="0" destOrd="0" presId="urn:microsoft.com/office/officeart/2005/8/layout/cycle2"/>
    <dgm:cxn modelId="{587CFF83-FB95-47BE-93E2-05A6D78BD27F}" type="presOf" srcId="{E5C68DCF-3526-4F95-9C1B-94024C751CEE}" destId="{BEA4D8CD-E559-4402-986A-554AB65C5152}" srcOrd="1" destOrd="0" presId="urn:microsoft.com/office/officeart/2005/8/layout/cycle2"/>
    <dgm:cxn modelId="{3B463095-431F-4F92-9AA4-065D658CE25D}" type="presOf" srcId="{E85290ED-027B-492B-8879-F9C2AAD0F0FD}" destId="{5D1EBC94-9A72-4022-A25B-2C3C92209414}" srcOrd="0" destOrd="0" presId="urn:microsoft.com/office/officeart/2005/8/layout/cycle2"/>
    <dgm:cxn modelId="{3E231C9C-371C-49E0-98E5-20A586865F2E}" srcId="{AF6916BE-8A21-4840-AC62-E576EDA3955F}" destId="{B6D0E259-A683-460F-AFAC-4A23AF9C97D4}" srcOrd="3" destOrd="0" parTransId="{D3FBB5C2-0A23-4890-9B88-72E61654CCB7}" sibTransId="{2AF34E76-515B-4C77-846B-465DE2EF2701}"/>
    <dgm:cxn modelId="{185B4EA9-790A-48F3-AD86-C1EF5BBC3553}" type="presOf" srcId="{1302BB31-7F54-40B1-9DFE-906010FF3856}" destId="{6214586C-D656-44EC-AA87-D729B361FDB2}" srcOrd="0" destOrd="0" presId="urn:microsoft.com/office/officeart/2005/8/layout/cycle2"/>
    <dgm:cxn modelId="{1C64F1A9-D3DC-4F69-9F68-5FB05668A3DA}" type="presOf" srcId="{C7280D36-5D00-41B0-96B0-02F94C92E640}" destId="{5EE1C3A9-55A3-4466-80E6-F4FCB422DB47}" srcOrd="0" destOrd="0" presId="urn:microsoft.com/office/officeart/2005/8/layout/cycle2"/>
    <dgm:cxn modelId="{0125CEB3-F2D0-47F5-84F2-100528B33817}" type="presOf" srcId="{E5C68DCF-3526-4F95-9C1B-94024C751CEE}" destId="{A5ED7579-9D56-4710-B6C2-54A31C39DB53}" srcOrd="0" destOrd="0" presId="urn:microsoft.com/office/officeart/2005/8/layout/cycle2"/>
    <dgm:cxn modelId="{692015BA-4DF4-44F7-A605-A84B347855F1}" type="presOf" srcId="{AF6916BE-8A21-4840-AC62-E576EDA3955F}" destId="{CF960F2D-0E65-4B54-A45B-E62B0210F00D}" srcOrd="0" destOrd="0" presId="urn:microsoft.com/office/officeart/2005/8/layout/cycle2"/>
    <dgm:cxn modelId="{10B055BB-882F-447B-AC75-7A4312D0DCAD}" type="presOf" srcId="{77DAA9E0-7EE8-43F4-A44F-7774035DD9B3}" destId="{4B488D11-3AA5-4ECF-B44F-96CCE338FCE4}" srcOrd="0" destOrd="0" presId="urn:microsoft.com/office/officeart/2005/8/layout/cycle2"/>
    <dgm:cxn modelId="{4763BBC9-F023-47BB-983D-F0A006FF869E}" srcId="{AF6916BE-8A21-4840-AC62-E576EDA3955F}" destId="{C619DD17-0084-4B6B-B6F4-4BD42965A79A}" srcOrd="2" destOrd="0" parTransId="{0318F3BB-C171-4114-B4E7-5EFDCAA2DA7A}" sibTransId="{77DAA9E0-7EE8-43F4-A44F-7774035DD9B3}"/>
    <dgm:cxn modelId="{92F351D4-F6C0-4230-A415-9BE65559E7F4}" type="presOf" srcId="{84FE62A8-8A63-4798-8C84-5D08EA04FC7E}" destId="{5043B570-7CD1-4313-A485-9EC7D66CF0A9}" srcOrd="0" destOrd="0" presId="urn:microsoft.com/office/officeart/2005/8/layout/cycle2"/>
    <dgm:cxn modelId="{881689D4-2F4E-4CBD-9683-8AD16F130A8A}" type="presOf" srcId="{9AC5B31D-078B-4A01-B7A0-1E6BC24A4046}" destId="{7BE8ACF0-318D-4585-865A-D480EAE99024}" srcOrd="1" destOrd="0" presId="urn:microsoft.com/office/officeart/2005/8/layout/cycle2"/>
    <dgm:cxn modelId="{CA313AE5-EB1E-480E-8E51-F625C006B24E}" type="presOf" srcId="{2BF4BCE7-072F-4C76-BD7D-2706D247B015}" destId="{D2D901A5-42DE-466F-AE30-489978B9078B}" srcOrd="1" destOrd="0" presId="urn:microsoft.com/office/officeart/2005/8/layout/cycle2"/>
    <dgm:cxn modelId="{9AF558F0-3C8C-4BB7-8D6B-F90D8C94393D}" type="presOf" srcId="{B6D0E259-A683-460F-AFAC-4A23AF9C97D4}" destId="{4857F823-6B8F-4652-9DC3-3A4FD1D970A2}" srcOrd="0" destOrd="0" presId="urn:microsoft.com/office/officeart/2005/8/layout/cycle2"/>
    <dgm:cxn modelId="{C5559BF1-FF25-4466-A906-47A6A22F74A4}" srcId="{AF6916BE-8A21-4840-AC62-E576EDA3955F}" destId="{E85290ED-027B-492B-8879-F9C2AAD0F0FD}" srcOrd="4" destOrd="0" parTransId="{A3CEC28D-9123-4C14-8B03-5A8E35CE17AC}" sibTransId="{9AC5B31D-078B-4A01-B7A0-1E6BC24A4046}"/>
    <dgm:cxn modelId="{BEEBF8F6-D9C7-400B-9FF4-86FD06104F65}" type="presOf" srcId="{E1AA2F0F-C7D9-4D12-8C02-5A986ADC9113}" destId="{387EBE51-6BE6-4D29-B859-AC182E053F04}" srcOrd="0" destOrd="0" presId="urn:microsoft.com/office/officeart/2005/8/layout/cycle2"/>
    <dgm:cxn modelId="{DB32EDF7-A6D9-4D9E-9A20-2E9624E8C7A3}" type="presOf" srcId="{DBF7DFF2-DB5B-4F47-B77D-8F3F014BB4BF}" destId="{B2DE11C2-6A62-4CD0-9E51-7C2E71B4481D}" srcOrd="0" destOrd="0" presId="urn:microsoft.com/office/officeart/2005/8/layout/cycle2"/>
    <dgm:cxn modelId="{4E60EAD9-EF58-4EB3-9612-1FF6688080E5}" type="presParOf" srcId="{CF960F2D-0E65-4B54-A45B-E62B0210F00D}" destId="{B2DE11C2-6A62-4CD0-9E51-7C2E71B4481D}" srcOrd="0" destOrd="0" presId="urn:microsoft.com/office/officeart/2005/8/layout/cycle2"/>
    <dgm:cxn modelId="{E9DE3BAC-16D1-447D-A58C-2112B53257E7}" type="presParOf" srcId="{CF960F2D-0E65-4B54-A45B-E62B0210F00D}" destId="{A430984F-D551-4E18-A145-A8922D9F4EF6}" srcOrd="1" destOrd="0" presId="urn:microsoft.com/office/officeart/2005/8/layout/cycle2"/>
    <dgm:cxn modelId="{070ED13B-DAA3-4164-984F-EAA07A7EE77C}" type="presParOf" srcId="{A430984F-D551-4E18-A145-A8922D9F4EF6}" destId="{21E9ECAD-3926-4379-8801-A2A369223351}" srcOrd="0" destOrd="0" presId="urn:microsoft.com/office/officeart/2005/8/layout/cycle2"/>
    <dgm:cxn modelId="{C1D6B705-C2F3-479D-B9BF-841BFFC7F0D0}" type="presParOf" srcId="{CF960F2D-0E65-4B54-A45B-E62B0210F00D}" destId="{6214586C-D656-44EC-AA87-D729B361FDB2}" srcOrd="2" destOrd="0" presId="urn:microsoft.com/office/officeart/2005/8/layout/cycle2"/>
    <dgm:cxn modelId="{87D405E6-DEBB-4870-AF0F-D8C38D1BD218}" type="presParOf" srcId="{CF960F2D-0E65-4B54-A45B-E62B0210F00D}" destId="{387EBE51-6BE6-4D29-B859-AC182E053F04}" srcOrd="3" destOrd="0" presId="urn:microsoft.com/office/officeart/2005/8/layout/cycle2"/>
    <dgm:cxn modelId="{B760EA1B-F40F-49B2-BBC5-647A561777A6}" type="presParOf" srcId="{387EBE51-6BE6-4D29-B859-AC182E053F04}" destId="{3C8CEBA8-2DC0-41BB-B487-CBEA170D63AC}" srcOrd="0" destOrd="0" presId="urn:microsoft.com/office/officeart/2005/8/layout/cycle2"/>
    <dgm:cxn modelId="{6AFD1014-AA8E-4619-AB07-451D3EF56C70}" type="presParOf" srcId="{CF960F2D-0E65-4B54-A45B-E62B0210F00D}" destId="{2A107943-FF44-44CD-87AD-6E5F1AD5F0D7}" srcOrd="4" destOrd="0" presId="urn:microsoft.com/office/officeart/2005/8/layout/cycle2"/>
    <dgm:cxn modelId="{16F6DA62-4E89-4D5E-8901-ABF020EC575B}" type="presParOf" srcId="{CF960F2D-0E65-4B54-A45B-E62B0210F00D}" destId="{4B488D11-3AA5-4ECF-B44F-96CCE338FCE4}" srcOrd="5" destOrd="0" presId="urn:microsoft.com/office/officeart/2005/8/layout/cycle2"/>
    <dgm:cxn modelId="{B0DFD7BB-6365-43B0-B5A1-D524905CB0B3}" type="presParOf" srcId="{4B488D11-3AA5-4ECF-B44F-96CCE338FCE4}" destId="{37DEB982-BD1E-4D16-AA5A-0BAB74B6580B}" srcOrd="0" destOrd="0" presId="urn:microsoft.com/office/officeart/2005/8/layout/cycle2"/>
    <dgm:cxn modelId="{D274023B-3747-420D-85F4-DDA82B4D9642}" type="presParOf" srcId="{CF960F2D-0E65-4B54-A45B-E62B0210F00D}" destId="{4857F823-6B8F-4652-9DC3-3A4FD1D970A2}" srcOrd="6" destOrd="0" presId="urn:microsoft.com/office/officeart/2005/8/layout/cycle2"/>
    <dgm:cxn modelId="{A091DE46-F933-41D3-8D6D-E81FD9C025D8}" type="presParOf" srcId="{CF960F2D-0E65-4B54-A45B-E62B0210F00D}" destId="{49917C2F-48AF-4863-ABCB-12D94FFB8214}" srcOrd="7" destOrd="0" presId="urn:microsoft.com/office/officeart/2005/8/layout/cycle2"/>
    <dgm:cxn modelId="{1F44116C-64EE-41B3-95A6-9B8631D0B30A}" type="presParOf" srcId="{49917C2F-48AF-4863-ABCB-12D94FFB8214}" destId="{FBEA3C8B-B04A-4EEA-A6D3-F2AB95336B72}" srcOrd="0" destOrd="0" presId="urn:microsoft.com/office/officeart/2005/8/layout/cycle2"/>
    <dgm:cxn modelId="{3157C80B-F674-4C5D-9D6F-BD7B25BC0458}" type="presParOf" srcId="{CF960F2D-0E65-4B54-A45B-E62B0210F00D}" destId="{5D1EBC94-9A72-4022-A25B-2C3C92209414}" srcOrd="8" destOrd="0" presId="urn:microsoft.com/office/officeart/2005/8/layout/cycle2"/>
    <dgm:cxn modelId="{A76784F0-D34E-4D19-BEFE-96C3270E37DF}" type="presParOf" srcId="{CF960F2D-0E65-4B54-A45B-E62B0210F00D}" destId="{E824448C-EED7-441A-AFA4-834F582A28AB}" srcOrd="9" destOrd="0" presId="urn:microsoft.com/office/officeart/2005/8/layout/cycle2"/>
    <dgm:cxn modelId="{6BC92DF9-F54F-401B-AC9D-17598792CA17}" type="presParOf" srcId="{E824448C-EED7-441A-AFA4-834F582A28AB}" destId="{7BE8ACF0-318D-4585-865A-D480EAE99024}" srcOrd="0" destOrd="0" presId="urn:microsoft.com/office/officeart/2005/8/layout/cycle2"/>
    <dgm:cxn modelId="{775EFC53-11F1-468D-87C7-6DD47C59FD07}" type="presParOf" srcId="{CF960F2D-0E65-4B54-A45B-E62B0210F00D}" destId="{5043B570-7CD1-4313-A485-9EC7D66CF0A9}" srcOrd="10" destOrd="0" presId="urn:microsoft.com/office/officeart/2005/8/layout/cycle2"/>
    <dgm:cxn modelId="{5F34B6B7-633F-4397-932C-54FDB63BF0F5}" type="presParOf" srcId="{CF960F2D-0E65-4B54-A45B-E62B0210F00D}" destId="{A5ED7579-9D56-4710-B6C2-54A31C39DB53}" srcOrd="11" destOrd="0" presId="urn:microsoft.com/office/officeart/2005/8/layout/cycle2"/>
    <dgm:cxn modelId="{59CD85F2-4B06-4CAD-B767-340225440C63}" type="presParOf" srcId="{A5ED7579-9D56-4710-B6C2-54A31C39DB53}" destId="{BEA4D8CD-E559-4402-986A-554AB65C5152}" srcOrd="0" destOrd="0" presId="urn:microsoft.com/office/officeart/2005/8/layout/cycle2"/>
    <dgm:cxn modelId="{1C403045-016D-4B78-9529-1CAC4990F080}" type="presParOf" srcId="{CF960F2D-0E65-4B54-A45B-E62B0210F00D}" destId="{5EE1C3A9-55A3-4466-80E6-F4FCB422DB47}" srcOrd="12" destOrd="0" presId="urn:microsoft.com/office/officeart/2005/8/layout/cycle2"/>
    <dgm:cxn modelId="{72E655BA-4F42-4319-B0AD-39284735551A}" type="presParOf" srcId="{CF960F2D-0E65-4B54-A45B-E62B0210F00D}" destId="{2F383905-6A0B-495F-B672-AB34CEBFAE72}" srcOrd="13" destOrd="0" presId="urn:microsoft.com/office/officeart/2005/8/layout/cycle2"/>
    <dgm:cxn modelId="{601EAC21-0735-4982-BE2F-5525ED0E1706}" type="presParOf" srcId="{2F383905-6A0B-495F-B672-AB34CEBFAE72}" destId="{D2D901A5-42DE-466F-AE30-489978B9078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DE11C2-6A62-4CD0-9E51-7C2E71B4481D}">
      <dsp:nvSpPr>
        <dsp:cNvPr id="0" name=""/>
        <dsp:cNvSpPr/>
      </dsp:nvSpPr>
      <dsp:spPr>
        <a:xfrm>
          <a:off x="3995284" y="3204"/>
          <a:ext cx="1460592" cy="14605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ADMIN</a:t>
          </a:r>
        </a:p>
      </dsp:txBody>
      <dsp:txXfrm>
        <a:off x="4209183" y="217103"/>
        <a:ext cx="1032794" cy="1032794"/>
      </dsp:txXfrm>
    </dsp:sp>
    <dsp:sp modelId="{A430984F-D551-4E18-A145-A8922D9F4EF6}">
      <dsp:nvSpPr>
        <dsp:cNvPr id="0" name=""/>
        <dsp:cNvSpPr/>
      </dsp:nvSpPr>
      <dsp:spPr>
        <a:xfrm rot="1542857">
          <a:off x="5509640" y="958176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5515412" y="1031476"/>
        <a:ext cx="272011" cy="295769"/>
      </dsp:txXfrm>
    </dsp:sp>
    <dsp:sp modelId="{6214586C-D656-44EC-AA87-D729B361FDB2}">
      <dsp:nvSpPr>
        <dsp:cNvPr id="0" name=""/>
        <dsp:cNvSpPr/>
      </dsp:nvSpPr>
      <dsp:spPr>
        <a:xfrm>
          <a:off x="5971809" y="955048"/>
          <a:ext cx="1460592" cy="1460592"/>
        </a:xfrm>
        <a:prstGeom prst="ellipse">
          <a:avLst/>
        </a:prstGeom>
        <a:solidFill>
          <a:schemeClr val="accent4">
            <a:hueOff val="-254726"/>
            <a:satOff val="-1708"/>
            <a:lumOff val="-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KAIMUKI</a:t>
          </a:r>
        </a:p>
      </dsp:txBody>
      <dsp:txXfrm>
        <a:off x="6185708" y="1168947"/>
        <a:ext cx="1032794" cy="1032794"/>
      </dsp:txXfrm>
    </dsp:sp>
    <dsp:sp modelId="{387EBE51-6BE6-4D29-B859-AC182E053F04}">
      <dsp:nvSpPr>
        <dsp:cNvPr id="0" name=""/>
        <dsp:cNvSpPr/>
      </dsp:nvSpPr>
      <dsp:spPr>
        <a:xfrm rot="4628571">
          <a:off x="6749445" y="2497535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54726"/>
            <a:satOff val="-1708"/>
            <a:lumOff val="-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6794763" y="2539298"/>
        <a:ext cx="272011" cy="295769"/>
      </dsp:txXfrm>
    </dsp:sp>
    <dsp:sp modelId="{2A107943-FF44-44CD-87AD-6E5F1AD5F0D7}">
      <dsp:nvSpPr>
        <dsp:cNvPr id="0" name=""/>
        <dsp:cNvSpPr/>
      </dsp:nvSpPr>
      <dsp:spPr>
        <a:xfrm>
          <a:off x="6459970" y="3093823"/>
          <a:ext cx="1460592" cy="1460592"/>
        </a:xfrm>
        <a:prstGeom prst="ellipse">
          <a:avLst/>
        </a:prstGeom>
        <a:solidFill>
          <a:schemeClr val="accent4">
            <a:hueOff val="-509452"/>
            <a:satOff val="-3415"/>
            <a:lumOff val="-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MILOLI‘I-KONA</a:t>
          </a:r>
        </a:p>
      </dsp:txBody>
      <dsp:txXfrm>
        <a:off x="6673869" y="3307722"/>
        <a:ext cx="1032794" cy="1032794"/>
      </dsp:txXfrm>
    </dsp:sp>
    <dsp:sp modelId="{4B488D11-3AA5-4ECF-B44F-96CCE338FCE4}">
      <dsp:nvSpPr>
        <dsp:cNvPr id="0" name=""/>
        <dsp:cNvSpPr/>
      </dsp:nvSpPr>
      <dsp:spPr>
        <a:xfrm rot="7714286">
          <a:off x="6318931" y="4426627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509452"/>
            <a:satOff val="-3415"/>
            <a:lumOff val="-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6413561" y="4479646"/>
        <a:ext cx="272011" cy="295769"/>
      </dsp:txXfrm>
    </dsp:sp>
    <dsp:sp modelId="{4857F823-6B8F-4652-9DC3-3A4FD1D970A2}">
      <dsp:nvSpPr>
        <dsp:cNvPr id="0" name=""/>
        <dsp:cNvSpPr/>
      </dsp:nvSpPr>
      <dsp:spPr>
        <a:xfrm>
          <a:off x="5092173" y="4808987"/>
          <a:ext cx="1460592" cy="1460592"/>
        </a:xfrm>
        <a:prstGeom prst="ellipse">
          <a:avLst/>
        </a:prstGeom>
        <a:solidFill>
          <a:schemeClr val="accent4">
            <a:hueOff val="-764177"/>
            <a:satOff val="-5123"/>
            <a:lumOff val="-529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MOLOKA‘I-HANA</a:t>
          </a:r>
        </a:p>
      </dsp:txBody>
      <dsp:txXfrm>
        <a:off x="5306072" y="5022886"/>
        <a:ext cx="1032794" cy="1032794"/>
      </dsp:txXfrm>
    </dsp:sp>
    <dsp:sp modelId="{49917C2F-48AF-4863-ABCB-12D94FFB8214}">
      <dsp:nvSpPr>
        <dsp:cNvPr id="0" name=""/>
        <dsp:cNvSpPr/>
      </dsp:nvSpPr>
      <dsp:spPr>
        <a:xfrm rot="10800000">
          <a:off x="4542284" y="5292808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764177"/>
            <a:satOff val="-5123"/>
            <a:lumOff val="-52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4658860" y="5391398"/>
        <a:ext cx="272011" cy="295769"/>
      </dsp:txXfrm>
    </dsp:sp>
    <dsp:sp modelId="{5D1EBC94-9A72-4022-A25B-2C3C92209414}">
      <dsp:nvSpPr>
        <dsp:cNvPr id="0" name=""/>
        <dsp:cNvSpPr/>
      </dsp:nvSpPr>
      <dsp:spPr>
        <a:xfrm>
          <a:off x="2898396" y="4808987"/>
          <a:ext cx="1460592" cy="1460592"/>
        </a:xfrm>
        <a:prstGeom prst="ellipse">
          <a:avLst/>
        </a:prstGeom>
        <a:solidFill>
          <a:schemeClr val="accent4">
            <a:hueOff val="-1018903"/>
            <a:satOff val="-6830"/>
            <a:lumOff val="-7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WAIANAE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COAST</a:t>
          </a:r>
        </a:p>
      </dsp:txBody>
      <dsp:txXfrm>
        <a:off x="3112295" y="5022886"/>
        <a:ext cx="1032794" cy="1032794"/>
      </dsp:txXfrm>
    </dsp:sp>
    <dsp:sp modelId="{E824448C-EED7-441A-AFA4-834F582A28AB}">
      <dsp:nvSpPr>
        <dsp:cNvPr id="0" name=""/>
        <dsp:cNvSpPr/>
      </dsp:nvSpPr>
      <dsp:spPr>
        <a:xfrm rot="13885714">
          <a:off x="2757356" y="4443824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018903"/>
            <a:satOff val="-6830"/>
            <a:lumOff val="-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2851986" y="4587985"/>
        <a:ext cx="272011" cy="295769"/>
      </dsp:txXfrm>
    </dsp:sp>
    <dsp:sp modelId="{5043B570-7CD1-4313-A485-9EC7D66CF0A9}">
      <dsp:nvSpPr>
        <dsp:cNvPr id="0" name=""/>
        <dsp:cNvSpPr/>
      </dsp:nvSpPr>
      <dsp:spPr>
        <a:xfrm>
          <a:off x="1530598" y="3093823"/>
          <a:ext cx="1460592" cy="1460592"/>
        </a:xfrm>
        <a:prstGeom prst="ellipse">
          <a:avLst/>
        </a:prstGeom>
        <a:solidFill>
          <a:schemeClr val="accent4">
            <a:hueOff val="-1273629"/>
            <a:satOff val="-8538"/>
            <a:lumOff val="-8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ADVISORY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COUNCIL</a:t>
          </a:r>
        </a:p>
      </dsp:txBody>
      <dsp:txXfrm>
        <a:off x="1744497" y="3307722"/>
        <a:ext cx="1032794" cy="1032794"/>
      </dsp:txXfrm>
    </dsp:sp>
    <dsp:sp modelId="{A5ED7579-9D56-4710-B6C2-54A31C39DB53}">
      <dsp:nvSpPr>
        <dsp:cNvPr id="0" name=""/>
        <dsp:cNvSpPr/>
      </dsp:nvSpPr>
      <dsp:spPr>
        <a:xfrm rot="16971429">
          <a:off x="2308234" y="2518979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273629"/>
            <a:satOff val="-8538"/>
            <a:lumOff val="-88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2353552" y="2674396"/>
        <a:ext cx="272011" cy="295769"/>
      </dsp:txXfrm>
    </dsp:sp>
    <dsp:sp modelId="{5EE1C3A9-55A3-4466-80E6-F4FCB422DB47}">
      <dsp:nvSpPr>
        <dsp:cNvPr id="0" name=""/>
        <dsp:cNvSpPr/>
      </dsp:nvSpPr>
      <dsp:spPr>
        <a:xfrm>
          <a:off x="2018760" y="955048"/>
          <a:ext cx="1460592" cy="1460592"/>
        </a:xfrm>
        <a:prstGeom prst="ellipse">
          <a:avLst/>
        </a:prstGeom>
        <a:solidFill>
          <a:schemeClr val="accent4">
            <a:hueOff val="-1528355"/>
            <a:satOff val="-10245"/>
            <a:lumOff val="-105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NHIL</a:t>
          </a:r>
        </a:p>
      </dsp:txBody>
      <dsp:txXfrm>
        <a:off x="2232659" y="1168947"/>
        <a:ext cx="1032794" cy="1032794"/>
      </dsp:txXfrm>
    </dsp:sp>
    <dsp:sp modelId="{2F383905-6A0B-495F-B672-AB34CEBFAE72}">
      <dsp:nvSpPr>
        <dsp:cNvPr id="0" name=""/>
        <dsp:cNvSpPr/>
      </dsp:nvSpPr>
      <dsp:spPr>
        <a:xfrm rot="20057143">
          <a:off x="3533116" y="967719"/>
          <a:ext cx="388587" cy="4929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528355"/>
            <a:satOff val="-10245"/>
            <a:lumOff val="-105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3538888" y="1091599"/>
        <a:ext cx="272011" cy="295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1" name="Google Shape;24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  <a:p>
            <a:r>
              <a:rPr lang="en-US" dirty="0"/>
              <a:t>-- Speak about our journey thus far, and what we are here to achieve. </a:t>
            </a:r>
          </a:p>
          <a:p>
            <a:r>
              <a:rPr lang="en-US" dirty="0"/>
              <a:t>-- Pass around social media contact sheet.</a:t>
            </a:r>
          </a:p>
          <a:p>
            <a:endParaRPr lang="en-US" dirty="0"/>
          </a:p>
          <a:p>
            <a:r>
              <a:rPr lang="en-US" dirty="0"/>
              <a:t>STAKEHOLDERS</a:t>
            </a:r>
          </a:p>
          <a:p>
            <a:r>
              <a:rPr lang="en-US" dirty="0"/>
              <a:t>Valerie Crabbe, Director, Ka </a:t>
            </a:r>
            <a:r>
              <a:rPr lang="en-US" dirty="0" err="1"/>
              <a:t>Waihona</a:t>
            </a:r>
            <a:r>
              <a:rPr lang="en-US" dirty="0"/>
              <a:t> Puke ‘</a:t>
            </a:r>
            <a:r>
              <a:rPr lang="en-US" dirty="0" err="1"/>
              <a:t>Ōiwi</a:t>
            </a:r>
            <a:r>
              <a:rPr lang="en-US" dirty="0"/>
              <a:t> – Native Hawaiian Library</a:t>
            </a:r>
          </a:p>
          <a:p>
            <a:r>
              <a:rPr lang="en-US" dirty="0"/>
              <a:t>Stacey Aldrich, State Librarian and Director, Hawai'i State Public Library System</a:t>
            </a:r>
          </a:p>
          <a:p>
            <a:r>
              <a:rPr lang="en-US" dirty="0"/>
              <a:t>Rich Gazan, Professor and Chair, University of Hawai'i Library and Information Science Program</a:t>
            </a:r>
          </a:p>
          <a:p>
            <a:endParaRPr lang="en-US" dirty="0"/>
          </a:p>
          <a:p>
            <a:r>
              <a:rPr lang="en-US" dirty="0"/>
              <a:t>CONSULTANTS</a:t>
            </a:r>
          </a:p>
          <a:p>
            <a:r>
              <a:rPr lang="en-US" dirty="0"/>
              <a:t>​</a:t>
            </a:r>
            <a:r>
              <a:rPr lang="en-US" dirty="0" err="1"/>
              <a:t>AnneMarie</a:t>
            </a:r>
            <a:r>
              <a:rPr lang="en-US" dirty="0"/>
              <a:t> </a:t>
            </a:r>
            <a:r>
              <a:rPr lang="en-US" dirty="0" err="1"/>
              <a:t>Pikai</a:t>
            </a:r>
            <a:r>
              <a:rPr lang="en-US" dirty="0"/>
              <a:t>, Librarian, President, NĀ </a:t>
            </a:r>
            <a:r>
              <a:rPr lang="en-US" dirty="0" err="1"/>
              <a:t>HAWAIʻI</a:t>
            </a:r>
            <a:r>
              <a:rPr lang="en-US" dirty="0"/>
              <a:t> </a:t>
            </a:r>
            <a:r>
              <a:rPr lang="en-US" dirty="0" err="1"/>
              <a:t>ʻIMI</a:t>
            </a:r>
            <a:r>
              <a:rPr lang="en-US" dirty="0"/>
              <a:t> LOA - Association of Hawaiian Information Professionals (Hui 'Ekolu cohort training)</a:t>
            </a:r>
          </a:p>
          <a:p>
            <a:r>
              <a:rPr lang="en-US" dirty="0"/>
              <a:t>Sharon LePage, Director, Sullivan Family Library, Chaminade University of Honolulu</a:t>
            </a:r>
          </a:p>
          <a:p>
            <a:r>
              <a:rPr lang="en-US" dirty="0"/>
              <a:t>Rae-Anne Montague, Director of Grassroots Fundraising at University of Illinois at Urbana-Champaign (project assessment and evaluation)</a:t>
            </a:r>
          </a:p>
          <a:p>
            <a:endParaRPr lang="en-US" dirty="0"/>
          </a:p>
          <a:p>
            <a:r>
              <a:rPr lang="en-US" dirty="0"/>
              <a:t>ADVISORS</a:t>
            </a:r>
          </a:p>
          <a:p>
            <a:r>
              <a:rPr lang="en-US" dirty="0"/>
              <a:t>Mahealani Merryman, Founding Librarian and Director of Ka </a:t>
            </a:r>
            <a:r>
              <a:rPr lang="en-US" dirty="0" err="1"/>
              <a:t>Waihona</a:t>
            </a:r>
            <a:r>
              <a:rPr lang="en-US" dirty="0"/>
              <a:t> Puke ‘</a:t>
            </a:r>
            <a:r>
              <a:rPr lang="en-US" dirty="0" err="1"/>
              <a:t>Ōiwi</a:t>
            </a:r>
            <a:r>
              <a:rPr lang="en-US" dirty="0"/>
              <a:t> – Native Hawaiian Library, current  </a:t>
            </a:r>
            <a:r>
              <a:rPr lang="en-US" dirty="0" err="1"/>
              <a:t>Lelekamanu</a:t>
            </a:r>
            <a:r>
              <a:rPr lang="en-US" dirty="0"/>
              <a:t> Program Director, </a:t>
            </a:r>
            <a:r>
              <a:rPr lang="en-US" dirty="0" err="1"/>
              <a:t>Papahana</a:t>
            </a:r>
            <a:r>
              <a:rPr lang="en-US" dirty="0"/>
              <a:t> </a:t>
            </a:r>
            <a:r>
              <a:rPr lang="en-US" dirty="0" err="1"/>
              <a:t>Kuaola</a:t>
            </a:r>
            <a:endParaRPr lang="en-US" dirty="0"/>
          </a:p>
          <a:p>
            <a:r>
              <a:rPr lang="en-US" dirty="0" err="1"/>
              <a:t>Keikilani</a:t>
            </a:r>
            <a:r>
              <a:rPr lang="en-US" dirty="0"/>
              <a:t> Meyer, Librarian, Hawaii &amp; Pacific Collection, Sullivan Family Library, Chaminade University of Honolulu</a:t>
            </a:r>
          </a:p>
          <a:p>
            <a:r>
              <a:rPr lang="en-US" dirty="0"/>
              <a:t>Violet Harada, Professor Emeritus, University of Hawai'i Library and Information Science Program</a:t>
            </a:r>
          </a:p>
          <a:p>
            <a:r>
              <a:rPr lang="en-US" dirty="0" err="1"/>
              <a:t>Loriene</a:t>
            </a:r>
            <a:r>
              <a:rPr lang="en-US" dirty="0"/>
              <a:t> Roy, Professor, School of Information, University of Texas at Austin</a:t>
            </a:r>
          </a:p>
          <a:p>
            <a:r>
              <a:rPr lang="en-US" dirty="0"/>
              <a:t>Felton Thomas, Executive Director and CEO, Cleveland Public Library, Past-President (2016-2017), Public Library Association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173A0-AA5E-4F78-A365-66D766C25B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78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  <a:p>
            <a:r>
              <a:rPr lang="en-US" dirty="0"/>
              <a:t>-- Speak about our journey thus far, and what we are here to achieve. </a:t>
            </a:r>
          </a:p>
          <a:p>
            <a:r>
              <a:rPr lang="en-US" dirty="0"/>
              <a:t>-- Pass around social media contact sheet.</a:t>
            </a:r>
          </a:p>
          <a:p>
            <a:endParaRPr lang="en-US" dirty="0"/>
          </a:p>
          <a:p>
            <a:r>
              <a:rPr lang="en-US" dirty="0"/>
              <a:t>STAKEHOLDERS</a:t>
            </a:r>
          </a:p>
          <a:p>
            <a:r>
              <a:rPr lang="en-US" dirty="0"/>
              <a:t>Valerie Crabbe, Director, Ka </a:t>
            </a:r>
            <a:r>
              <a:rPr lang="en-US" dirty="0" err="1"/>
              <a:t>Waihona</a:t>
            </a:r>
            <a:r>
              <a:rPr lang="en-US" dirty="0"/>
              <a:t> Puke ‘</a:t>
            </a:r>
            <a:r>
              <a:rPr lang="en-US" dirty="0" err="1"/>
              <a:t>Ōiwi</a:t>
            </a:r>
            <a:r>
              <a:rPr lang="en-US" dirty="0"/>
              <a:t> – Native Hawaiian Library</a:t>
            </a:r>
          </a:p>
          <a:p>
            <a:r>
              <a:rPr lang="en-US" dirty="0"/>
              <a:t>Stacey Aldrich, State Librarian and Director, Hawai'i State Public Library System</a:t>
            </a:r>
          </a:p>
          <a:p>
            <a:r>
              <a:rPr lang="en-US" dirty="0"/>
              <a:t>Rich Gazan, Professor and Chair, University of Hawai'i Library and Information Science Program</a:t>
            </a:r>
          </a:p>
          <a:p>
            <a:endParaRPr lang="en-US" dirty="0"/>
          </a:p>
          <a:p>
            <a:r>
              <a:rPr lang="en-US" dirty="0"/>
              <a:t>CONSULTANTS</a:t>
            </a:r>
          </a:p>
          <a:p>
            <a:r>
              <a:rPr lang="en-US" dirty="0"/>
              <a:t>​</a:t>
            </a:r>
            <a:r>
              <a:rPr lang="en-US" dirty="0" err="1"/>
              <a:t>AnneMarie</a:t>
            </a:r>
            <a:r>
              <a:rPr lang="en-US" dirty="0"/>
              <a:t> </a:t>
            </a:r>
            <a:r>
              <a:rPr lang="en-US" dirty="0" err="1"/>
              <a:t>Pikai</a:t>
            </a:r>
            <a:r>
              <a:rPr lang="en-US" dirty="0"/>
              <a:t>, Librarian, President, NĀ </a:t>
            </a:r>
            <a:r>
              <a:rPr lang="en-US" dirty="0" err="1"/>
              <a:t>HAWAIʻI</a:t>
            </a:r>
            <a:r>
              <a:rPr lang="en-US" dirty="0"/>
              <a:t> </a:t>
            </a:r>
            <a:r>
              <a:rPr lang="en-US" dirty="0" err="1"/>
              <a:t>ʻIMI</a:t>
            </a:r>
            <a:r>
              <a:rPr lang="en-US" dirty="0"/>
              <a:t> LOA - Association of Hawaiian Information Professionals (Hui 'Ekolu cohort training)</a:t>
            </a:r>
          </a:p>
          <a:p>
            <a:r>
              <a:rPr lang="en-US" dirty="0"/>
              <a:t>Sharon LePage, Director, Sullivan Family Library, Chaminade University of Honolulu</a:t>
            </a:r>
          </a:p>
          <a:p>
            <a:r>
              <a:rPr lang="en-US" dirty="0"/>
              <a:t>Rae-Anne Montague, Director of Grassroots Fundraising at University of Illinois at Urbana-Champaign (project assessment and evaluation)</a:t>
            </a:r>
          </a:p>
          <a:p>
            <a:endParaRPr lang="en-US" dirty="0"/>
          </a:p>
          <a:p>
            <a:r>
              <a:rPr lang="en-US" dirty="0"/>
              <a:t>ADVISORS</a:t>
            </a:r>
          </a:p>
          <a:p>
            <a:r>
              <a:rPr lang="en-US" dirty="0"/>
              <a:t>Mahealani Merryman, Founding Librarian and Director of Ka </a:t>
            </a:r>
            <a:r>
              <a:rPr lang="en-US" dirty="0" err="1"/>
              <a:t>Waihona</a:t>
            </a:r>
            <a:r>
              <a:rPr lang="en-US" dirty="0"/>
              <a:t> Puke ‘</a:t>
            </a:r>
            <a:r>
              <a:rPr lang="en-US" dirty="0" err="1"/>
              <a:t>Ōiwi</a:t>
            </a:r>
            <a:r>
              <a:rPr lang="en-US" dirty="0"/>
              <a:t> – Native Hawaiian Library, current  </a:t>
            </a:r>
            <a:r>
              <a:rPr lang="en-US" dirty="0" err="1"/>
              <a:t>Lelekamanu</a:t>
            </a:r>
            <a:r>
              <a:rPr lang="en-US" dirty="0"/>
              <a:t> Program Director, </a:t>
            </a:r>
            <a:r>
              <a:rPr lang="en-US" dirty="0" err="1"/>
              <a:t>Papahana</a:t>
            </a:r>
            <a:r>
              <a:rPr lang="en-US" dirty="0"/>
              <a:t> </a:t>
            </a:r>
            <a:r>
              <a:rPr lang="en-US" dirty="0" err="1"/>
              <a:t>Kuaola</a:t>
            </a:r>
            <a:endParaRPr lang="en-US" dirty="0"/>
          </a:p>
          <a:p>
            <a:r>
              <a:rPr lang="en-US" dirty="0" err="1"/>
              <a:t>Keikilani</a:t>
            </a:r>
            <a:r>
              <a:rPr lang="en-US" dirty="0"/>
              <a:t> Meyer, Librarian, Hawaii &amp; Pacific Collection, Sullivan Family Library, Chaminade University of Honolulu</a:t>
            </a:r>
          </a:p>
          <a:p>
            <a:r>
              <a:rPr lang="en-US" dirty="0"/>
              <a:t>Violet Harada, Professor Emeritus, University of Hawai'i Library and Information Science Program</a:t>
            </a:r>
          </a:p>
          <a:p>
            <a:r>
              <a:rPr lang="en-US" dirty="0" err="1"/>
              <a:t>Loriene</a:t>
            </a:r>
            <a:r>
              <a:rPr lang="en-US" dirty="0"/>
              <a:t> Roy, Professor, School of Information, University of Texas at Austin</a:t>
            </a:r>
          </a:p>
          <a:p>
            <a:r>
              <a:rPr lang="en-US" dirty="0"/>
              <a:t>Felton Thomas, Executive Director and CEO, Cleveland Public Library, Past-President (2016-2017), Public Library Association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173A0-AA5E-4F78-A365-66D766C25B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49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5805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9" name="Google Shape;17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03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73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72937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25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32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0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9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9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6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1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8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008694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22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7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7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1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2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7264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2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40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D2E3C52-528A-4049-BCAA-5460756BC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59968"/>
            <a:ext cx="12192000" cy="229803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D5B542C-8183-4445-AF4D-B23AAE3299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2F628F-DBF1-46D7-990C-D8BA615E44D9}"/>
              </a:ext>
            </a:extLst>
          </p:cNvPr>
          <p:cNvSpPr txBox="1"/>
          <p:nvPr/>
        </p:nvSpPr>
        <p:spPr>
          <a:xfrm>
            <a:off x="-1" y="2873518"/>
            <a:ext cx="5956913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i="1" kern="120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 public librarian professional development program in Hawai’i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D39E9EBE-3B3C-4E6D-8613-1AFA8DC22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632" y="1350156"/>
            <a:ext cx="5369052" cy="1871132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ED9B5A-5577-4CA5-97AA-0E5E2EA97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60141" y="822682"/>
            <a:ext cx="0" cy="292608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oup of people standing in front of a crowd posing for the camera&#10;&#10;Description automatically generated">
            <a:extLst>
              <a:ext uri="{FF2B5EF4-FFF2-40B4-BE49-F238E27FC236}">
                <a16:creationId xmlns:a16="http://schemas.microsoft.com/office/drawing/2014/main" id="{E7F0D950-15FE-461B-8D9F-4F5AA4096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316" y="783527"/>
            <a:ext cx="5341140" cy="300439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724283B-587C-4A0E-A50E-B8914975B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oogle Shape;89;p13">
            <a:extLst>
              <a:ext uri="{FF2B5EF4-FFF2-40B4-BE49-F238E27FC236}">
                <a16:creationId xmlns:a16="http://schemas.microsoft.com/office/drawing/2014/main" id="{6E41D041-52DA-4C26-AB00-E6EC74D2D9F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8127057" y="4882654"/>
            <a:ext cx="3842161" cy="1677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Vanessa Irvin</a:t>
            </a:r>
          </a:p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Sarah Nakashima</a:t>
            </a:r>
            <a:b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Library and Information Science Program</a:t>
            </a:r>
          </a:p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University of </a:t>
            </a: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Hawaiʻi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at Mānoa</a:t>
            </a:r>
          </a:p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70000"/>
              </a:lnSpc>
              <a:buSzPts val="1860"/>
            </a:pP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Hawaiʻi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ea typeface="Arial"/>
                <a:cs typeface="Arial" panose="020B0604020202020204" pitchFamily="34" charset="0"/>
                <a:sym typeface="Arial"/>
              </a:rPr>
              <a:t>Library Association</a:t>
            </a:r>
            <a:b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  <a:ea typeface="Arial"/>
                <a:cs typeface="Arial" panose="020B0604020202020204" pitchFamily="34" charset="0"/>
                <a:sym typeface="Arial"/>
              </a:rPr>
              <a:t>November 11, 2019</a:t>
            </a:r>
          </a:p>
          <a:p>
            <a:pPr marL="0" lvl="0" indent="0" algn="r">
              <a:lnSpc>
                <a:spcPct val="70000"/>
              </a:lnSpc>
              <a:spcBef>
                <a:spcPts val="0"/>
              </a:spcBef>
              <a:buSzPts val="1860"/>
            </a:pPr>
            <a:endParaRPr sz="1600" b="1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B4B33311-4F5B-43C0-ADA9-90CDAE69C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259" y="4681140"/>
            <a:ext cx="7095634" cy="2023156"/>
          </a:xfrm>
        </p:spPr>
        <p:txBody>
          <a:bodyPr>
            <a:normAutofit fontScale="90000"/>
          </a:bodyPr>
          <a:lstStyle/>
          <a:p>
            <a:br>
              <a:rPr lang="en-US" sz="3200" b="1" dirty="0"/>
            </a:br>
            <a:r>
              <a:rPr lang="en-US" sz="3200" b="1" dirty="0"/>
              <a:t>Collaborating across the Isles: </a:t>
            </a:r>
            <a:br>
              <a:rPr lang="en-US" sz="3200" b="1" dirty="0"/>
            </a:br>
            <a:r>
              <a:rPr lang="en-US" sz="3200" b="1" dirty="0"/>
              <a:t>Tracing the cross-pathed footprints </a:t>
            </a:r>
            <a:br>
              <a:rPr lang="en-US" sz="3200" b="1" dirty="0"/>
            </a:br>
            <a:r>
              <a:rPr lang="en-US" sz="3200" b="1" dirty="0"/>
              <a:t>of public librarianship in </a:t>
            </a:r>
            <a:r>
              <a:rPr lang="en-US" sz="3200" b="1" dirty="0" err="1"/>
              <a:t>Hawaiʻi</a:t>
            </a:r>
            <a:br>
              <a:rPr lang="en-US" sz="3200" b="1" dirty="0"/>
            </a:b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5157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E876037-FFA1-42AF-8CE9-1F5E133C2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056" y="545711"/>
            <a:ext cx="6096000" cy="2602676"/>
          </a:xfrm>
        </p:spPr>
        <p:txBody>
          <a:bodyPr>
            <a:normAutofit/>
          </a:bodyPr>
          <a:lstStyle/>
          <a:p>
            <a:r>
              <a:rPr lang="en-US" sz="2400" dirty="0"/>
              <a:t>ALU LIKE employs cultural practitioners who </a:t>
            </a:r>
            <a:br>
              <a:rPr lang="en-US" sz="2400" dirty="0"/>
            </a:br>
            <a:r>
              <a:rPr lang="en-US" sz="2400" dirty="0"/>
              <a:t>work the Native Hawaiian Library’s locations </a:t>
            </a:r>
            <a:br>
              <a:rPr lang="en-US" sz="2400" dirty="0"/>
            </a:br>
            <a:r>
              <a:rPr lang="en-US" sz="2400" dirty="0"/>
              <a:t>on O‘ahu, </a:t>
            </a:r>
            <a:r>
              <a:rPr lang="en-US" sz="2400" dirty="0" err="1"/>
              <a:t>Moloka‘i</a:t>
            </a:r>
            <a:r>
              <a:rPr lang="en-US" sz="2400" dirty="0"/>
              <a:t>, Maui, and Big Island.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ALU LIKE brings authentic culture.</a:t>
            </a:r>
            <a:br>
              <a:rPr lang="en-US" sz="2400" dirty="0"/>
            </a:br>
            <a:r>
              <a:rPr lang="en-US" sz="2400" dirty="0"/>
              <a:t>ALU LIKE needs library skills.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72E961-9E7F-4BFC-B1BA-478223ACDE1C}"/>
              </a:ext>
            </a:extLst>
          </p:cNvPr>
          <p:cNvGrpSpPr/>
          <p:nvPr/>
        </p:nvGrpSpPr>
        <p:grpSpPr>
          <a:xfrm>
            <a:off x="902174" y="4321981"/>
            <a:ext cx="3737768" cy="1794756"/>
            <a:chOff x="1365860" y="4762339"/>
            <a:chExt cx="2736827" cy="134923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D0E3F20-32BA-40BC-964B-5960E6B7235C}"/>
                </a:ext>
              </a:extLst>
            </p:cNvPr>
            <p:cNvSpPr/>
            <p:nvPr/>
          </p:nvSpPr>
          <p:spPr>
            <a:xfrm>
              <a:off x="1365860" y="4762339"/>
              <a:ext cx="2736827" cy="1349236"/>
            </a:xfrm>
            <a:prstGeom prst="rect">
              <a:avLst/>
            </a:prstGeom>
            <a:solidFill>
              <a:srgbClr val="009CA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 descr="A close up of a logo&#10;&#10;Description generated with very high confidence">
              <a:extLst>
                <a:ext uri="{FF2B5EF4-FFF2-40B4-BE49-F238E27FC236}">
                  <a16:creationId xmlns:a16="http://schemas.microsoft.com/office/drawing/2014/main" id="{5E1CA287-05ED-4BA4-9CB7-7009E53C9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5860" y="4762339"/>
              <a:ext cx="2736827" cy="134923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D319D767-8803-45EC-B38A-EFF6FD18D57D}"/>
              </a:ext>
            </a:extLst>
          </p:cNvPr>
          <p:cNvSpPr txBox="1">
            <a:spLocks/>
          </p:cNvSpPr>
          <p:nvPr/>
        </p:nvSpPr>
        <p:spPr>
          <a:xfrm>
            <a:off x="902174" y="741263"/>
            <a:ext cx="4426200" cy="3416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rgbClr val="00B0F0"/>
              </a:buClr>
            </a:pPr>
            <a:r>
              <a:rPr lang="en-US" dirty="0">
                <a:solidFill>
                  <a:schemeClr val="bg1"/>
                </a:solidFill>
              </a:rPr>
              <a:t>ALU LIKE, Inc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sz="4800" i="1" dirty="0">
                <a:solidFill>
                  <a:schemeClr val="bg1"/>
                </a:solidFill>
              </a:rPr>
              <a:t>Ka </a:t>
            </a:r>
            <a:r>
              <a:rPr lang="en-US" sz="4800" i="1" dirty="0" err="1">
                <a:solidFill>
                  <a:schemeClr val="bg1"/>
                </a:solidFill>
              </a:rPr>
              <a:t>Waihona</a:t>
            </a:r>
            <a:r>
              <a:rPr lang="en-US" sz="4800" i="1" dirty="0">
                <a:solidFill>
                  <a:schemeClr val="bg1"/>
                </a:solidFill>
              </a:rPr>
              <a:t> Puke </a:t>
            </a:r>
            <a:br>
              <a:rPr lang="en-US" sz="4800" i="1" dirty="0">
                <a:solidFill>
                  <a:schemeClr val="bg1"/>
                </a:solidFill>
              </a:rPr>
            </a:br>
            <a:r>
              <a:rPr lang="en-US" sz="4800" i="1" dirty="0">
                <a:solidFill>
                  <a:schemeClr val="bg1"/>
                </a:solidFill>
              </a:rPr>
              <a:t>‘</a:t>
            </a:r>
            <a:r>
              <a:rPr lang="en-US" sz="4600" i="1" dirty="0" err="1">
                <a:solidFill>
                  <a:schemeClr val="bg1"/>
                </a:solidFill>
              </a:rPr>
              <a:t>Ō</a:t>
            </a:r>
            <a:r>
              <a:rPr lang="en-US" sz="4800" i="1" dirty="0" err="1">
                <a:solidFill>
                  <a:schemeClr val="bg1"/>
                </a:solidFill>
              </a:rPr>
              <a:t>iwi</a:t>
            </a:r>
            <a:r>
              <a:rPr lang="en-US" sz="4800" i="1" dirty="0">
                <a:solidFill>
                  <a:schemeClr val="bg1"/>
                </a:solidFill>
              </a:rPr>
              <a:t> - </a:t>
            </a:r>
            <a:r>
              <a:rPr lang="en-US" sz="4800" dirty="0">
                <a:solidFill>
                  <a:schemeClr val="bg1"/>
                </a:solidFill>
              </a:rPr>
              <a:t>Native Hawaiian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Library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820C2F-BC9B-45B6-B946-DC0E6A8FC0DB}"/>
              </a:ext>
            </a:extLst>
          </p:cNvPr>
          <p:cNvSpPr/>
          <p:nvPr/>
        </p:nvSpPr>
        <p:spPr>
          <a:xfrm>
            <a:off x="5841056" y="342900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latin typeface="+mn-lt"/>
              </a:rPr>
              <a:t>But: what does ALU LIKE need that HSPLS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can provide?</a:t>
            </a:r>
          </a:p>
          <a:p>
            <a:pPr marL="342900" lvl="1" indent="-34290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Staffing support</a:t>
            </a:r>
          </a:p>
          <a:p>
            <a:pPr marL="342900" lvl="1" indent="-34290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Sustainable support for managing collections</a:t>
            </a:r>
          </a:p>
          <a:p>
            <a:pPr marL="342900" lvl="1" indent="-34290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Active collaboration with wider community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to share and exchange materials and services</a:t>
            </a:r>
          </a:p>
        </p:txBody>
      </p:sp>
    </p:spTree>
    <p:extLst>
      <p:ext uri="{BB962C8B-B14F-4D97-AF65-F5344CB8AC3E}">
        <p14:creationId xmlns:p14="http://schemas.microsoft.com/office/powerpoint/2010/main" val="337470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3A199A7E-749E-4809-9037-3FDA20493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700" y="826324"/>
            <a:ext cx="4090132" cy="149961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800" dirty="0" err="1">
                <a:solidFill>
                  <a:schemeClr val="bg1"/>
                </a:solidFill>
              </a:rPr>
              <a:t>Hawai‘I</a:t>
            </a:r>
            <a:r>
              <a:rPr lang="en-US" sz="4800" dirty="0">
                <a:solidFill>
                  <a:schemeClr val="bg1"/>
                </a:solidFill>
              </a:rPr>
              <a:t> state public library </a:t>
            </a:r>
            <a:br>
              <a:rPr lang="en-US" sz="4800" dirty="0">
                <a:solidFill>
                  <a:schemeClr val="bg1"/>
                </a:solidFill>
              </a:rPr>
            </a:br>
            <a:r>
              <a:rPr lang="en-US" sz="4800" dirty="0">
                <a:solidFill>
                  <a:schemeClr val="bg1"/>
                </a:solidFill>
              </a:rPr>
              <a:t>system (</a:t>
            </a:r>
            <a:r>
              <a:rPr lang="en-US" sz="4800" dirty="0" err="1">
                <a:solidFill>
                  <a:schemeClr val="bg1"/>
                </a:solidFill>
              </a:rPr>
              <a:t>hspls</a:t>
            </a:r>
            <a:r>
              <a:rPr lang="en-US" sz="48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71A1250-C771-4A0C-95D0-CD702DDFCBEA}"/>
              </a:ext>
            </a:extLst>
          </p:cNvPr>
          <p:cNvSpPr txBox="1">
            <a:spLocks/>
          </p:cNvSpPr>
          <p:nvPr/>
        </p:nvSpPr>
        <p:spPr>
          <a:xfrm>
            <a:off x="5897526" y="489311"/>
            <a:ext cx="5766390" cy="29396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HSPLS employs professional librarians who manage 51 branches across the state; there are branches located near ALU LIKE locations.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HSPLS brings library skills.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HSPLS needs authentic culture.</a:t>
            </a:r>
          </a:p>
        </p:txBody>
      </p:sp>
      <p:pic>
        <p:nvPicPr>
          <p:cNvPr id="23" name="Content Placeholder 9">
            <a:extLst>
              <a:ext uri="{FF2B5EF4-FFF2-40B4-BE49-F238E27FC236}">
                <a16:creationId xmlns:a16="http://schemas.microsoft.com/office/drawing/2014/main" id="{A5A12DCF-1FCF-405C-B8D6-116ECBECE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29000"/>
            <a:ext cx="4007332" cy="20605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C4C645-E590-4A98-92E0-CC06FA81099B}"/>
              </a:ext>
            </a:extLst>
          </p:cNvPr>
          <p:cNvSpPr/>
          <p:nvPr/>
        </p:nvSpPr>
        <p:spPr>
          <a:xfrm>
            <a:off x="5897526" y="3429000"/>
            <a:ext cx="6096000" cy="29136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+mn-lt"/>
              </a:rPr>
              <a:t>BUT: What does HSPLS need that ALU LIKE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can provide?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Staffing support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Cultural tools for working with native public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Authentic programs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Organization of collections that honors Hawaiian ways of being and knowing</a:t>
            </a:r>
          </a:p>
        </p:txBody>
      </p:sp>
    </p:spTree>
    <p:extLst>
      <p:ext uri="{BB962C8B-B14F-4D97-AF65-F5344CB8AC3E}">
        <p14:creationId xmlns:p14="http://schemas.microsoft.com/office/powerpoint/2010/main" val="9209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3A199A7E-749E-4809-9037-3FDA20493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256" y="826324"/>
            <a:ext cx="4324037" cy="223585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University of </a:t>
            </a:r>
            <a:r>
              <a:rPr lang="en-US" sz="4000" dirty="0" err="1">
                <a:solidFill>
                  <a:schemeClr val="bg1"/>
                </a:solidFill>
              </a:rPr>
              <a:t>Hawai‘I</a:t>
            </a:r>
            <a:r>
              <a:rPr lang="en-US" sz="4000" dirty="0">
                <a:solidFill>
                  <a:schemeClr val="bg1"/>
                </a:solidFill>
              </a:rPr>
              <a:t> at Mānoa library and information science program (UHM LIS)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71A1250-C771-4A0C-95D0-CD702DDFCBEA}"/>
              </a:ext>
            </a:extLst>
          </p:cNvPr>
          <p:cNvSpPr txBox="1">
            <a:spLocks/>
          </p:cNvSpPr>
          <p:nvPr/>
        </p:nvSpPr>
        <p:spPr>
          <a:xfrm>
            <a:off x="5897525" y="489311"/>
            <a:ext cx="6095999" cy="29396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UHM LIS educates citizens to become professional librarians. Most UHM LIS students become those who manage the HSPLS branches across the state. UHM LIS also graduates a considerable community of Hawaiian librarians.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UHM LIS students bring new generation knowledge.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/>
              <a:t>UHM LIS students need front line mentorship.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C4C645-E590-4A98-92E0-CC06FA81099B}"/>
              </a:ext>
            </a:extLst>
          </p:cNvPr>
          <p:cNvSpPr/>
          <p:nvPr/>
        </p:nvSpPr>
        <p:spPr>
          <a:xfrm>
            <a:off x="5897526" y="3429000"/>
            <a:ext cx="6096000" cy="25073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+mn-lt"/>
              </a:rPr>
              <a:t>BUT: What does UHM LIS need that both ALU LIKE and HSPLS can provide? 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Mentorship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Front line experience of library services to native communities</a:t>
            </a:r>
          </a:p>
          <a:p>
            <a:pPr marL="342900" lvl="1" indent="-342900">
              <a:lnSpc>
                <a:spcPct val="110000"/>
              </a:lnSpc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+mn-lt"/>
              </a:rPr>
              <a:t>Model of cross-organization partnerships</a:t>
            </a:r>
          </a:p>
        </p:txBody>
      </p:sp>
      <p:pic>
        <p:nvPicPr>
          <p:cNvPr id="8" name="Picture 7" descr="A picture containing screenshot&#10;&#10;Description generated with high confidence">
            <a:extLst>
              <a:ext uri="{FF2B5EF4-FFF2-40B4-BE49-F238E27FC236}">
                <a16:creationId xmlns:a16="http://schemas.microsoft.com/office/drawing/2014/main" id="{549C808F-6CB2-4405-A91B-CF934B661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10" y="3355347"/>
            <a:ext cx="4348222" cy="223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6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84F01-452C-4F44-9DDE-5FC5B6C5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HUI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899F908-8C01-45CB-98C8-78BEC79980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4311988"/>
              </p:ext>
            </p:extLst>
          </p:nvPr>
        </p:nvGraphicFramePr>
        <p:xfrm>
          <a:off x="1629054" y="292608"/>
          <a:ext cx="9451162" cy="627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2662795-EE07-44FB-8DA7-74C7D1AE78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76" y="1957241"/>
            <a:ext cx="3646117" cy="364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5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7848F130-A88F-475C-8ACD-966A0C2E1D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4545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4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B00B5716-C647-4017-B5D5-07907839A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36" b="1"/>
          <a:stretch/>
        </p:blipFill>
        <p:spPr>
          <a:xfrm>
            <a:off x="0" y="0"/>
            <a:ext cx="12191695" cy="6857990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7F9893CE-A3DF-474B-B104-502F435B3019}"/>
              </a:ext>
            </a:extLst>
          </p:cNvPr>
          <p:cNvSpPr txBox="1">
            <a:spLocks/>
          </p:cNvSpPr>
          <p:nvPr/>
        </p:nvSpPr>
        <p:spPr>
          <a:xfrm>
            <a:off x="1777310" y="1233168"/>
            <a:ext cx="8637073" cy="2541431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The research lens</a:t>
            </a:r>
          </a:p>
        </p:txBody>
      </p:sp>
      <p:pic>
        <p:nvPicPr>
          <p:cNvPr id="29" name="Picture 2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5E2C5AE-F1BC-4673-BE46-888A6C2BF2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268" y="662457"/>
            <a:ext cx="2926098" cy="292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80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B7C6F6-4579-4D42-9857-ED1B2EE07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4382347"/>
            <a:ext cx="5688020" cy="215391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A199A7E-749E-4809-9037-3FDA20493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4" y="4608575"/>
            <a:ext cx="5242560" cy="176571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>
                <a:solidFill>
                  <a:srgbClr val="FFFFFF"/>
                </a:solidFill>
              </a:rPr>
              <a:t>Research</a:t>
            </a:r>
            <a:br>
              <a:rPr lang="en-US" sz="4400">
                <a:solidFill>
                  <a:srgbClr val="FFFFFF"/>
                </a:solidFill>
              </a:rPr>
            </a:br>
            <a:r>
              <a:rPr lang="en-US" sz="4400">
                <a:solidFill>
                  <a:srgbClr val="FFFFFF"/>
                </a:solidFill>
              </a:rPr>
              <a:t>questions</a:t>
            </a:r>
          </a:p>
        </p:txBody>
      </p:sp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454DA0B-FFAD-4313-B592-B8B9D005D1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2" b="22847"/>
          <a:stretch/>
        </p:blipFill>
        <p:spPr>
          <a:xfrm>
            <a:off x="327547" y="321733"/>
            <a:ext cx="5688020" cy="3899748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7E6D8249-E901-4E71-B15A-A7F5D7F7B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rgbClr val="644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71A1250-C771-4A0C-95D0-CD702DDFCBEA}"/>
              </a:ext>
            </a:extLst>
          </p:cNvPr>
          <p:cNvSpPr txBox="1">
            <a:spLocks/>
          </p:cNvSpPr>
          <p:nvPr/>
        </p:nvSpPr>
        <p:spPr>
          <a:xfrm>
            <a:off x="6661065" y="723014"/>
            <a:ext cx="4724573" cy="5433237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US" sz="2400">
                <a:solidFill>
                  <a:srgbClr val="FFFFFF"/>
                </a:solidFill>
              </a:rPr>
              <a:t>1| In what ways do public library services occur here in Hawai’i, within a Hawaiian native / indigenous context?</a:t>
            </a:r>
          </a:p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endParaRPr lang="en-US" sz="2400">
              <a:solidFill>
                <a:srgbClr val="FFFFFF"/>
              </a:solidFill>
            </a:endParaRPr>
          </a:p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US" sz="2400">
                <a:solidFill>
                  <a:srgbClr val="FFFFFF"/>
                </a:solidFill>
              </a:rPr>
              <a:t>2| What are the differences between definition and function of “library” for native Hawaiian libraries vs. mainstream libraries?</a:t>
            </a:r>
          </a:p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endParaRPr lang="en-US" sz="2400">
              <a:solidFill>
                <a:srgbClr val="FFFFFF"/>
              </a:solidFill>
            </a:endParaRPr>
          </a:p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US" sz="2400">
                <a:solidFill>
                  <a:srgbClr val="FFFFFF"/>
                </a:solidFill>
              </a:rPr>
              <a:t>3| What are the protocols for culturally competent professional practices for public librarians in Hawai'i?</a:t>
            </a:r>
          </a:p>
        </p:txBody>
      </p:sp>
    </p:spTree>
    <p:extLst>
      <p:ext uri="{BB962C8B-B14F-4D97-AF65-F5344CB8AC3E}">
        <p14:creationId xmlns:p14="http://schemas.microsoft.com/office/powerpoint/2010/main" val="108843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B7C6F6-4579-4D42-9857-ED1B2EE07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4382347"/>
            <a:ext cx="5688020" cy="215391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3A199A7E-749E-4809-9037-3FDA20493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4" y="4608575"/>
            <a:ext cx="5242560" cy="176571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dirty="0">
                <a:solidFill>
                  <a:srgbClr val="FFFFFF"/>
                </a:solidFill>
              </a:rPr>
              <a:t>Research</a:t>
            </a:r>
            <a:br>
              <a:rPr lang="en-US" sz="4400" dirty="0">
                <a:solidFill>
                  <a:srgbClr val="FFFFFF"/>
                </a:solidFill>
              </a:rPr>
            </a:br>
            <a:r>
              <a:rPr lang="en-US" sz="4400" dirty="0">
                <a:solidFill>
                  <a:srgbClr val="FFFFFF"/>
                </a:solidFill>
              </a:rPr>
              <a:t>paradigm</a:t>
            </a:r>
          </a:p>
        </p:txBody>
      </p:sp>
      <p:pic>
        <p:nvPicPr>
          <p:cNvPr id="8" name="Picture 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454DA0B-FFAD-4313-B592-B8B9D005D1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2" b="22847"/>
          <a:stretch/>
        </p:blipFill>
        <p:spPr>
          <a:xfrm>
            <a:off x="327547" y="321733"/>
            <a:ext cx="5688020" cy="3899748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7E6D8249-E901-4E71-B15A-A7F5D7F7B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rgbClr val="644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71A1250-C771-4A0C-95D0-CD702DDFCBEA}"/>
              </a:ext>
            </a:extLst>
          </p:cNvPr>
          <p:cNvSpPr txBox="1">
            <a:spLocks/>
          </p:cNvSpPr>
          <p:nvPr/>
        </p:nvSpPr>
        <p:spPr>
          <a:xfrm>
            <a:off x="6661065" y="723014"/>
            <a:ext cx="4724573" cy="5433237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400"/>
              <a:buNone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Google Shape;128;p18">
            <a:extLst>
              <a:ext uri="{FF2B5EF4-FFF2-40B4-BE49-F238E27FC236}">
                <a16:creationId xmlns:a16="http://schemas.microsoft.com/office/drawing/2014/main" id="{DAC6760E-FAFE-45FB-B00E-1DE7148D7817}"/>
              </a:ext>
            </a:extLst>
          </p:cNvPr>
          <p:cNvSpPr txBox="1"/>
          <p:nvPr/>
        </p:nvSpPr>
        <p:spPr>
          <a:xfrm>
            <a:off x="6363490" y="592728"/>
            <a:ext cx="5319721" cy="5672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800" b="1" i="0" u="sng" strike="noStrike" cap="none" dirty="0">
                <a:solidFill>
                  <a:schemeClr val="bg1"/>
                </a:solidFill>
                <a:latin typeface="+mn-lt"/>
                <a:sym typeface="Arial"/>
              </a:rPr>
              <a:t>1| Research is Ceremony </a:t>
            </a:r>
            <a:endParaRPr sz="1800" b="1" dirty="0">
              <a:solidFill>
                <a:schemeClr val="bg1"/>
              </a:solidFill>
              <a:latin typeface="+mn-lt"/>
            </a:endParaRPr>
          </a:p>
          <a:p>
            <a:pPr marL="117475" marR="0" lvl="0" indent="-117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protocol: there is protocol in building and </a:t>
            </a:r>
            <a:b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</a:b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sustaining relationships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117475" marR="0" lvl="0" indent="-117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collectivity: multiple realities exist simultaneously and are all valid 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117475" marR="0" lvl="0" indent="-117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relationality: “bringing people, places, and things together so that they share the same space is what ceremony is all about” </a:t>
            </a: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(Wilson, 2008, p. 87).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1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800" b="1" i="0" u="sng" strike="noStrike" cap="none" dirty="0">
                <a:solidFill>
                  <a:schemeClr val="bg1"/>
                </a:solidFill>
                <a:latin typeface="+mn-lt"/>
                <a:sym typeface="Arial"/>
              </a:rPr>
              <a:t>2</a:t>
            </a:r>
            <a:r>
              <a:rPr lang="en-US" sz="1800" b="1" u="sng" dirty="0">
                <a:solidFill>
                  <a:schemeClr val="bg1"/>
                </a:solidFill>
                <a:latin typeface="+mn-lt"/>
              </a:rPr>
              <a:t>|</a:t>
            </a:r>
            <a:r>
              <a:rPr lang="en-US" sz="1800" b="1" i="0" u="sng" strike="noStrike" cap="none" dirty="0">
                <a:solidFill>
                  <a:schemeClr val="bg1"/>
                </a:solidFill>
                <a:latin typeface="+mn-lt"/>
                <a:sym typeface="Arial"/>
              </a:rPr>
              <a:t>Affective knowledge</a:t>
            </a:r>
            <a:endParaRPr sz="1800" b="1" dirty="0">
              <a:solidFill>
                <a:schemeClr val="bg1"/>
              </a:solidFill>
              <a:latin typeface="+mn-lt"/>
            </a:endParaRPr>
          </a:p>
          <a:p>
            <a:pPr marL="106363" marR="0" lvl="0" indent="-1063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feelings/emotions are a valid source of knowledge 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106363" marR="0" lvl="0" indent="-1063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“life experiences are essential for furthering knowledge” </a:t>
            </a: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(Schiele, 2002, p. 190).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106363" marR="0" lvl="0" indent="-1063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holistic logic: feeling and thought within the spiritual oneness of human beings.</a:t>
            </a:r>
            <a:endParaRPr sz="18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3| Triangulation of meaning</a:t>
            </a:r>
            <a:endParaRPr sz="1800" b="1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117475" marR="0" lvl="0" indent="-117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using body, mind, and spirit as a template to  </a:t>
            </a:r>
            <a:b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</a:b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sym typeface="Arial"/>
              </a:rPr>
              <a:t> organize meaningful research</a:t>
            </a:r>
            <a:endParaRPr sz="1800" dirty="0">
              <a:solidFill>
                <a:schemeClr val="bg1"/>
              </a:solidFill>
              <a:latin typeface="+mn-lt"/>
            </a:endParaRPr>
          </a:p>
          <a:p>
            <a:pPr marL="117475" marR="0" lvl="0" indent="-117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‘</a:t>
            </a:r>
            <a:r>
              <a:rPr lang="en-US" sz="1800" b="0" i="0" u="none" strike="noStrike" cap="none" dirty="0" err="1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ike</a:t>
            </a: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to see (body), ‘</a:t>
            </a:r>
            <a:r>
              <a:rPr lang="en-US" sz="1800" b="0" i="0" u="none" strike="noStrike" cap="none" dirty="0" err="1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ike</a:t>
            </a: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to know (mind), ‘</a:t>
            </a:r>
            <a:r>
              <a:rPr lang="en-US" sz="1800" b="0" i="0" u="none" strike="noStrike" cap="none" dirty="0" err="1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ike</a:t>
            </a:r>
            <a:r>
              <a:rPr lang="en-US" sz="18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 to reveal (spirit)</a:t>
            </a:r>
            <a:endParaRPr sz="18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439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F1CC53-719A-4763-BF30-5E25A63CE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id="{27B7C6F6-4579-4D42-9857-ED1B2EE07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7" y="4382347"/>
            <a:ext cx="5688020" cy="215391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Google Shape;146;p20"/>
          <p:cNvSpPr txBox="1">
            <a:spLocks noGrp="1"/>
          </p:cNvSpPr>
          <p:nvPr>
            <p:ph type="title"/>
          </p:nvPr>
        </p:nvSpPr>
        <p:spPr>
          <a:xfrm>
            <a:off x="573024" y="4608575"/>
            <a:ext cx="5242560" cy="176571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r">
              <a:spcAft>
                <a:spcPts val="0"/>
              </a:spcAft>
              <a:buClr>
                <a:schemeClr val="lt1"/>
              </a:buClr>
              <a:buSzPts val="4400"/>
            </a:pPr>
            <a:r>
              <a:rPr lang="en-US" sz="4400" dirty="0">
                <a:solidFill>
                  <a:srgbClr val="FFFFFF"/>
                </a:solidFill>
              </a:rPr>
              <a:t>Data sample 1 – </a:t>
            </a:r>
            <a:br>
              <a:rPr lang="en-US" sz="4400" dirty="0">
                <a:solidFill>
                  <a:srgbClr val="FFFFFF"/>
                </a:solidFill>
              </a:rPr>
            </a:br>
            <a:r>
              <a:rPr lang="en-US" sz="4400" dirty="0">
                <a:solidFill>
                  <a:srgbClr val="FFFFFF"/>
                </a:solidFill>
              </a:rPr>
              <a:t>advisory council interviews</a:t>
            </a:r>
          </a:p>
        </p:txBody>
      </p:sp>
      <p:pic>
        <p:nvPicPr>
          <p:cNvPr id="147" name="Google Shape;147;p20" descr="A close up of a logo&#10;&#10;Description automatically generated"/>
          <p:cNvPicPr preferRelativeResize="0"/>
          <p:nvPr/>
        </p:nvPicPr>
        <p:blipFill rotWithShape="1">
          <a:blip r:embed="rId3"/>
          <a:srcRect r="1" b="8450"/>
          <a:stretch/>
        </p:blipFill>
        <p:spPr>
          <a:xfrm>
            <a:off x="327547" y="321733"/>
            <a:ext cx="5688020" cy="3899748"/>
          </a:xfrm>
          <a:prstGeom prst="rect">
            <a:avLst/>
          </a:prstGeom>
          <a:noFill/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7E6D8249-E901-4E71-B15A-A7F5D7F7B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76434" y="321732"/>
            <a:ext cx="5693835" cy="6214534"/>
          </a:xfrm>
          <a:prstGeom prst="rect">
            <a:avLst/>
          </a:prstGeom>
          <a:solidFill>
            <a:srgbClr val="624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Google Shape;145;p20"/>
          <p:cNvSpPr/>
          <p:nvPr/>
        </p:nvSpPr>
        <p:spPr>
          <a:xfrm>
            <a:off x="7516401" y="269540"/>
            <a:ext cx="3013899" cy="6104750"/>
          </a:xfrm>
          <a:prstGeom prst="rect">
            <a:avLst/>
          </a:prstGeom>
        </p:spPr>
        <p:txBody>
          <a:bodyPr spcFirstLastPara="1" vert="horz" lIns="45720" tIns="45720" rIns="45720" bIns="45720" rtlCol="0" anchor="ctr" anchorCtr="0">
            <a:noAutofit/>
          </a:bodyPr>
          <a:lstStyle/>
          <a:p>
            <a: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200"/>
              <a:buFont typeface="Arial"/>
              <a:buNone/>
            </a:pPr>
            <a:b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b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1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THEMES</a:t>
            </a:r>
            <a:endParaRPr lang="en-US" sz="1800" b="1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ts val="3200"/>
            </a:pPr>
            <a: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Knowledge</a:t>
            </a:r>
            <a:r>
              <a:rPr lang="en-US" sz="1800" b="0" i="0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	</a:t>
            </a:r>
            <a:r>
              <a:rPr lang="en-US" sz="1800" kern="1200" dirty="0">
                <a:solidFill>
                  <a:srgbClr val="FFFFFF"/>
                </a:solidFill>
              </a:rPr>
              <a:t>∑ = 366</a:t>
            </a:r>
            <a:b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knowledge” 	(n=  366)</a:t>
            </a:r>
            <a:b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endParaRPr lang="en-US" sz="18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ts val="3200"/>
            </a:pPr>
            <a: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Library</a:t>
            </a:r>
            <a:r>
              <a:rPr lang="en-US" sz="1800" b="0" i="0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		</a:t>
            </a:r>
            <a:r>
              <a:rPr lang="en-US" sz="1800" kern="1200" dirty="0">
                <a:solidFill>
                  <a:srgbClr val="FFFFFF"/>
                </a:solidFill>
              </a:rPr>
              <a:t>∑ = 347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“library” 		(n= 278)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“work” 		(n=   20) 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“learn” 		(n=   49) </a:t>
            </a:r>
          </a:p>
          <a:p>
            <a:pPr marL="0" marR="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200"/>
              <a:buFont typeface="Arial"/>
              <a:buNone/>
            </a:pPr>
            <a:endParaRPr lang="en-US" sz="18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ts val="3200"/>
            </a:pPr>
            <a: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Native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		</a:t>
            </a:r>
            <a:r>
              <a:rPr lang="en-US" sz="1800" kern="1200" dirty="0">
                <a:solidFill>
                  <a:srgbClr val="FFFFFF"/>
                </a:solidFill>
              </a:rPr>
              <a:t>∑ = 322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“Indigenous” 	(n= 288) </a:t>
            </a:r>
          </a:p>
          <a:p>
            <a:pPr lvl="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ts val="3200"/>
            </a:pP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culture”		(n=   34)</a:t>
            </a:r>
          </a:p>
          <a:p>
            <a:pPr marL="0" marR="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200"/>
              <a:buFont typeface="Arial"/>
              <a:buNone/>
            </a:pPr>
            <a:endParaRPr lang="en-US" sz="18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lvl="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ts val="3200"/>
            </a:pPr>
            <a:r>
              <a:rPr lang="en-US" sz="1800" b="0" i="0" u="sng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Community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	</a:t>
            </a:r>
            <a:r>
              <a:rPr lang="en-US" sz="1800" kern="1200" dirty="0">
                <a:solidFill>
                  <a:srgbClr val="FFFFFF"/>
                </a:solidFill>
              </a:rPr>
              <a:t>∑</a:t>
            </a: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= 255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“community”	(n= 254)</a:t>
            </a:r>
            <a:b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18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“aloha”		(n=   10)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4" descr="A screenshot of a comput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67064" t="23411" b="52713"/>
          <a:stretch/>
        </p:blipFill>
        <p:spPr>
          <a:xfrm>
            <a:off x="1963948" y="2332261"/>
            <a:ext cx="8839455" cy="3604438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Data – </a:t>
            </a:r>
            <a:r>
              <a:rPr lang="en-US" sz="44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Slack – Year 1</a:t>
            </a:r>
            <a:r>
              <a:rPr lang="en-US" sz="4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4" descr="A close up of a 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65460" y="921301"/>
            <a:ext cx="928711" cy="69653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4"/>
          <p:cNvSpPr txBox="1"/>
          <p:nvPr/>
        </p:nvSpPr>
        <p:spPr>
          <a:xfrm>
            <a:off x="5263015" y="3196289"/>
            <a:ext cx="224131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Hui-combined</a:t>
            </a:r>
            <a:endParaRPr sz="2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46;p20">
            <a:extLst>
              <a:ext uri="{FF2B5EF4-FFF2-40B4-BE49-F238E27FC236}">
                <a16:creationId xmlns:a16="http://schemas.microsoft.com/office/drawing/2014/main" id="{84DF3B7C-5134-4277-8002-F0B26C28BAC8}"/>
              </a:ext>
            </a:extLst>
          </p:cNvPr>
          <p:cNvSpPr txBox="1">
            <a:spLocks/>
          </p:cNvSpPr>
          <p:nvPr/>
        </p:nvSpPr>
        <p:spPr>
          <a:xfrm>
            <a:off x="-344107" y="807830"/>
            <a:ext cx="5242560" cy="1765715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buClr>
                <a:schemeClr val="lt1"/>
              </a:buClr>
              <a:buSzPts val="4400"/>
              <a:buFontTx/>
            </a:pPr>
            <a:r>
              <a:rPr lang="en-US" sz="4400" dirty="0">
                <a:solidFill>
                  <a:schemeClr val="tx1"/>
                </a:solidFill>
              </a:rPr>
              <a:t>Data sample 2 – </a:t>
            </a:r>
            <a:br>
              <a:rPr lang="en-US" sz="4400" dirty="0">
                <a:solidFill>
                  <a:schemeClr val="tx1"/>
                </a:solidFill>
              </a:rPr>
            </a:br>
            <a:r>
              <a:rPr lang="en-US" sz="4400" dirty="0">
                <a:solidFill>
                  <a:schemeClr val="tx1"/>
                </a:solidFill>
              </a:rPr>
              <a:t>hui surveys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24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spcFirstLastPara="1" lIns="91425" tIns="45700" rIns="91425" bIns="45700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i="1">
                <a:solidFill>
                  <a:srgbClr val="FFFFFF"/>
                </a:solidFill>
              </a:rPr>
              <a:t>Aloha</a:t>
            </a:r>
          </a:p>
        </p:txBody>
      </p:sp>
      <p:pic>
        <p:nvPicPr>
          <p:cNvPr id="98" name="Google Shape;98;p14" descr="A close up of a logo&#10;&#10;Description automatically generated"/>
          <p:cNvPicPr preferRelativeResize="0"/>
          <p:nvPr/>
        </p:nvPicPr>
        <p:blipFill rotWithShape="1">
          <a:blip r:embed="rId3"/>
          <a:srcRect r="1" b="22295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  <a:noFill/>
        </p:spPr>
      </p:pic>
      <p:sp>
        <p:nvSpPr>
          <p:cNvPr id="105" name="Rectangle 10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Google Shape;97;p14"/>
          <p:cNvSpPr txBox="1">
            <a:spLocks noGrp="1"/>
          </p:cNvSpPr>
          <p:nvPr>
            <p:ph idx="1"/>
          </p:nvPr>
        </p:nvSpPr>
        <p:spPr>
          <a:xfrm>
            <a:off x="7582564" y="1002818"/>
            <a:ext cx="4281890" cy="4852362"/>
          </a:xfrm>
          <a:prstGeom prst="rect">
            <a:avLst/>
          </a:prstGeom>
        </p:spPr>
        <p:txBody>
          <a:bodyPr spcFirstLastPara="1" lIns="91425" tIns="45700" rIns="91425" bIns="45700" anchor="ctr" anchorCtr="0">
            <a:normAutofit fontScale="92500" lnSpcReduction="10000"/>
          </a:bodyPr>
          <a:lstStyle/>
          <a:p>
            <a:pPr marL="228600" lvl="0" indent="-228600" rtl="0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  <a:t>In this moment, we’d like to acknowledge and honor the ancestors of everyone in attendance here today. Thank you for being here, we appreciate your interest and time.</a:t>
            </a:r>
          </a:p>
          <a:p>
            <a:pPr marL="228600" lvl="0" indent="-228600" rtl="0">
              <a:spcBef>
                <a:spcPts val="780"/>
              </a:spcBef>
              <a:spcAft>
                <a:spcPts val="0"/>
              </a:spcAft>
              <a:buSzPts val="2600"/>
              <a:buChar char="•"/>
            </a:pPr>
            <a:r>
              <a:rPr lang="en-US" i="1" dirty="0">
                <a:solidFill>
                  <a:srgbClr val="FFFFFF"/>
                </a:solidFill>
                <a:latin typeface="Arial Narrow" panose="020B0606020202030204" pitchFamily="34" charset="0"/>
              </a:rPr>
              <a:t>Mahalo</a:t>
            </a:r>
            <a: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  <a:t> to all </a:t>
            </a:r>
            <a:r>
              <a:rPr lang="en-US" i="1" dirty="0">
                <a:solidFill>
                  <a:srgbClr val="FFFFFF"/>
                </a:solidFill>
                <a:latin typeface="Arial Narrow" panose="020B0606020202030204" pitchFamily="34" charset="0"/>
              </a:rPr>
              <a:t>Hui '</a:t>
            </a:r>
            <a:r>
              <a:rPr lang="en-US" i="1" dirty="0" err="1">
                <a:solidFill>
                  <a:srgbClr val="FFFFFF"/>
                </a:solidFill>
                <a:latin typeface="Arial Narrow" panose="020B0606020202030204" pitchFamily="34" charset="0"/>
              </a:rPr>
              <a:t>Ekolu</a:t>
            </a:r>
            <a:r>
              <a:rPr lang="en-US" i="1" dirty="0">
                <a:solidFill>
                  <a:srgbClr val="FFFFFF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  <a:t>participants for their ongoing commitment and trust of this uncharted “journey of practice” called “Hui ‘</a:t>
            </a:r>
            <a:r>
              <a:rPr lang="en-US" dirty="0" err="1">
                <a:solidFill>
                  <a:srgbClr val="FFFFFF"/>
                </a:solidFill>
                <a:latin typeface="Arial Narrow" panose="020B0606020202030204" pitchFamily="34" charset="0"/>
              </a:rPr>
              <a:t>Ekolu</a:t>
            </a:r>
            <a: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  <a:t>” that will serve as a historic contribution to the edification </a:t>
            </a:r>
            <a:b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</a:br>
            <a:r>
              <a:rPr lang="en-US" dirty="0">
                <a:solidFill>
                  <a:srgbClr val="FFFFFF"/>
                </a:solidFill>
                <a:latin typeface="Arial Narrow" panose="020B0606020202030204" pitchFamily="34" charset="0"/>
              </a:rPr>
              <a:t>of public librarianship.</a:t>
            </a:r>
          </a:p>
          <a:p>
            <a:pPr marL="228600" lvl="0" indent="-228600">
              <a:spcBef>
                <a:spcPts val="780"/>
              </a:spcBef>
              <a:spcAft>
                <a:spcPts val="0"/>
              </a:spcAft>
              <a:buSzPts val="2600"/>
              <a:buChar char="•"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Hawai‘i State Public Library System (HSPLS)</a:t>
            </a:r>
          </a:p>
          <a:p>
            <a:pPr marL="228600" lvl="0" indent="-228600" rtl="0">
              <a:spcBef>
                <a:spcPts val="780"/>
              </a:spcBef>
              <a:spcAft>
                <a:spcPts val="0"/>
              </a:spcAft>
              <a:buSzPts val="2600"/>
              <a:buChar char="•"/>
            </a:pPr>
            <a:r>
              <a:rPr lang="en-U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Nā</a:t>
            </a:r>
            <a:r>
              <a:rPr lang="en-US" i="1" dirty="0">
                <a:solidFill>
                  <a:schemeClr val="bg1"/>
                </a:solidFill>
                <a:latin typeface="Arial Narrow" panose="020B0606020202030204" pitchFamily="34" charset="0"/>
              </a:rPr>
              <a:t> Hawai‘i ‘</a:t>
            </a:r>
            <a:r>
              <a:rPr lang="en-US" i="1" dirty="0" err="1">
                <a:solidFill>
                  <a:schemeClr val="bg1"/>
                </a:solidFill>
                <a:latin typeface="Arial Narrow" panose="020B0606020202030204" pitchFamily="34" charset="0"/>
              </a:rPr>
              <a:t>Imi</a:t>
            </a:r>
            <a:r>
              <a:rPr lang="en-US" i="1" dirty="0">
                <a:solidFill>
                  <a:schemeClr val="bg1"/>
                </a:solidFill>
                <a:latin typeface="Arial Narrow" panose="020B0606020202030204" pitchFamily="34" charset="0"/>
              </a:rPr>
              <a:t> Loa, 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Native Hawaiian LIS professional association (NHIL)</a:t>
            </a:r>
          </a:p>
          <a:p>
            <a:pPr marL="228600" lvl="0" indent="-228600" rtl="0">
              <a:spcBef>
                <a:spcPts val="780"/>
              </a:spcBef>
              <a:spcAft>
                <a:spcPts val="0"/>
              </a:spcAft>
              <a:buSzPts val="2600"/>
              <a:buChar char="•"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Chaminade Sullivan Family Library</a:t>
            </a:r>
          </a:p>
          <a:p>
            <a:pPr marL="228600" lvl="0" indent="-228600" rtl="0">
              <a:spcBef>
                <a:spcPts val="780"/>
              </a:spcBef>
              <a:spcAft>
                <a:spcPts val="0"/>
              </a:spcAft>
              <a:buSzPts val="2600"/>
              <a:buChar char="•"/>
            </a:pP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Hui ‘</a:t>
            </a:r>
            <a:r>
              <a:rPr lang="en-US" dirty="0" err="1">
                <a:solidFill>
                  <a:schemeClr val="bg1"/>
                </a:solidFill>
                <a:latin typeface="Arial Narrow" panose="020B0606020202030204" pitchFamily="34" charset="0"/>
              </a:rPr>
              <a:t>Ekolu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 Advisory Council</a:t>
            </a:r>
            <a:endParaRPr lang="en-US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6"/>
          <p:cNvSpPr txBox="1"/>
          <p:nvPr/>
        </p:nvSpPr>
        <p:spPr>
          <a:xfrm>
            <a:off x="0" y="1404774"/>
            <a:ext cx="10159271" cy="107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ibrarianship as a community of practice is: </a:t>
            </a:r>
            <a:r>
              <a:rPr lang="en-US" sz="24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RELATIONAL</a:t>
            </a:r>
            <a:endParaRPr sz="1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967159" y="2317897"/>
            <a:ext cx="5341088" cy="4005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6" descr="A picture containing floor, indoor, table, pers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b="35968"/>
          <a:stretch/>
        </p:blipFill>
        <p:spPr>
          <a:xfrm>
            <a:off x="6464191" y="2284098"/>
            <a:ext cx="5341089" cy="403961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/>
              <a:t>OUTCOMES – year 1  </a:t>
            </a:r>
            <a:endParaRPr dirty="0"/>
          </a:p>
        </p:txBody>
      </p:sp>
      <p:pic>
        <p:nvPicPr>
          <p:cNvPr id="201" name="Google Shape;201;p26" descr="A close up of a 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5453" y="638491"/>
            <a:ext cx="928711" cy="696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OUTCOMES – year 1  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7" name="Google Shape;207;p27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5453" y="638491"/>
            <a:ext cx="928711" cy="696533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7"/>
          <p:cNvSpPr txBox="1"/>
          <p:nvPr/>
        </p:nvSpPr>
        <p:spPr>
          <a:xfrm>
            <a:off x="175575" y="1601163"/>
            <a:ext cx="10159271" cy="107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ibrarianship as a community of practice is: </a:t>
            </a:r>
            <a:r>
              <a:rPr lang="en-US" sz="24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EXPERIENTIAL</a:t>
            </a:r>
            <a:endParaRPr sz="1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96493" y="2620572"/>
            <a:ext cx="5440150" cy="370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7" descr="A group of people sitting at a table with a compu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4912" y="2636191"/>
            <a:ext cx="5551220" cy="37008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OUTCOMES – year 1 </a:t>
            </a:r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16" name="Google Shape;216;p28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5453" y="706705"/>
            <a:ext cx="928711" cy="696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8" descr="A group of people sitting in a library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28983" t="17209" b="22326"/>
          <a:stretch/>
        </p:blipFill>
        <p:spPr>
          <a:xfrm>
            <a:off x="628095" y="2618623"/>
            <a:ext cx="5467905" cy="3674359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8"/>
          <p:cNvSpPr txBox="1"/>
          <p:nvPr/>
        </p:nvSpPr>
        <p:spPr>
          <a:xfrm>
            <a:off x="494839" y="1547888"/>
            <a:ext cx="9389060" cy="107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Librarianship as a community of practice is: </a:t>
            </a:r>
            <a:r>
              <a:rPr lang="en-US" sz="24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CEREMONIAL</a:t>
            </a:r>
            <a:endParaRPr sz="1400" b="0" i="0" u="none" strike="noStrike" cap="none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9" name="Google Shape;219;p28" descr="A group of people standing in a room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49049" y="2598614"/>
            <a:ext cx="5475478" cy="3714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5F1CC53-719A-4763-BF30-5E25A63CE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667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Google Shape;224;p29"/>
          <p:cNvSpPr txBox="1"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r">
              <a:spcAft>
                <a:spcPts val="0"/>
              </a:spcAft>
              <a:buClr>
                <a:schemeClr val="lt1"/>
              </a:buClr>
              <a:buSzPts val="4400"/>
            </a:pPr>
            <a:r>
              <a:rPr lang="en-US">
                <a:solidFill>
                  <a:srgbClr val="FFFFFF"/>
                </a:solidFill>
              </a:rPr>
              <a:t>New questions – </a:t>
            </a:r>
          </a:p>
        </p:txBody>
      </p:sp>
      <p:pic>
        <p:nvPicPr>
          <p:cNvPr id="7" name="Google Shape;236;p30">
            <a:extLst>
              <a:ext uri="{FF2B5EF4-FFF2-40B4-BE49-F238E27FC236}">
                <a16:creationId xmlns:a16="http://schemas.microsoft.com/office/drawing/2014/main" id="{D81994FE-ED2C-4C9E-8382-82C19F8F1168}"/>
              </a:ext>
            </a:extLst>
          </p:cNvPr>
          <p:cNvPicPr preferRelativeResize="0"/>
          <p:nvPr/>
        </p:nvPicPr>
        <p:blipFill rotWithShape="1">
          <a:blip r:embed="rId3"/>
          <a:srcRect l="24952" r="31405" b="1"/>
          <a:stretch/>
        </p:blipFill>
        <p:spPr>
          <a:xfrm rot="5400000">
            <a:off x="1803004" y="-1153724"/>
            <a:ext cx="4107392" cy="7058306"/>
          </a:xfrm>
          <a:prstGeom prst="rect">
            <a:avLst/>
          </a:prstGeom>
          <a:noFill/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Google Shape;226;p29"/>
          <p:cNvSpPr txBox="1"/>
          <p:nvPr/>
        </p:nvSpPr>
        <p:spPr>
          <a:xfrm>
            <a:off x="7719237" y="917724"/>
            <a:ext cx="3948507" cy="5474557"/>
          </a:xfrm>
          <a:prstGeom prst="rect">
            <a:avLst/>
          </a:prstGeom>
        </p:spPr>
        <p:txBody>
          <a:bodyPr spcFirstLastPara="1" vert="horz" lIns="45720" tIns="45720" rIns="45720" bIns="45720" rtlCol="0" anchor="ctr" anchorCtr="1">
            <a:noAutofit/>
          </a:bodyPr>
          <a:lstStyle/>
          <a:p>
            <a:pPr marL="0" marR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 sz="2200" b="1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is a Hawaiian library?</a:t>
            </a:r>
          </a:p>
          <a:p>
            <a:pPr marL="0" marR="0" lv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600"/>
              <a:buFont typeface="Arial"/>
              <a:buNone/>
            </a:pPr>
            <a:endParaRPr lang="en-US" sz="22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117475" marR="0" lvl="1" indent="-109538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What does a Hawaiian library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look like? </a:t>
            </a:r>
          </a:p>
          <a:p>
            <a:pPr marL="117475" marR="0" lvl="1" indent="-109538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How is a Hawaiian library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arranged? </a:t>
            </a:r>
          </a:p>
          <a:p>
            <a:pPr marL="117475" marR="0" lvl="1" indent="-109538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What is a Hawaiian library’s 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mission / vision / function?</a:t>
            </a:r>
          </a:p>
          <a:p>
            <a:pPr marL="117475" marR="0" lvl="1" indent="-109538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Who has access to a Hawaiian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public library? Why? Why not?</a:t>
            </a:r>
          </a:p>
          <a:p>
            <a:pPr marL="117475" marR="0" lvl="1" indent="-109538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What information needs can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Hawaiian libraries fulfill for the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Hawaiian public 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5F1CC53-719A-4763-BF30-5E25A63CE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3A51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224;p29">
            <a:extLst>
              <a:ext uri="{FF2B5EF4-FFF2-40B4-BE49-F238E27FC236}">
                <a16:creationId xmlns:a16="http://schemas.microsoft.com/office/drawing/2014/main" id="{E25AC314-54CB-4059-A7C8-7FC16E663C7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0" lvl="0" indent="0" algn="r">
              <a:spcAft>
                <a:spcPts val="0"/>
              </a:spcAft>
              <a:buClr>
                <a:schemeClr val="lt1"/>
              </a:buClr>
              <a:buSzPts val="4400"/>
            </a:pPr>
            <a:r>
              <a:rPr lang="en-US">
                <a:solidFill>
                  <a:srgbClr val="FFFFFF"/>
                </a:solidFill>
              </a:rPr>
              <a:t>New questions – </a:t>
            </a:r>
          </a:p>
        </p:txBody>
      </p:sp>
      <p:pic>
        <p:nvPicPr>
          <p:cNvPr id="237" name="Google Shape;237;p30" descr="Two people standing in a room&#10;&#10;Description automatically generated"/>
          <p:cNvPicPr preferRelativeResize="0"/>
          <p:nvPr/>
        </p:nvPicPr>
        <p:blipFill rotWithShape="1">
          <a:blip r:embed="rId3"/>
          <a:srcRect t="12820" r="1" b="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  <a:noFill/>
        </p:spPr>
      </p:pic>
      <p:sp>
        <p:nvSpPr>
          <p:cNvPr id="118" name="Rectangle 117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228;p29">
            <a:extLst>
              <a:ext uri="{FF2B5EF4-FFF2-40B4-BE49-F238E27FC236}">
                <a16:creationId xmlns:a16="http://schemas.microsoft.com/office/drawing/2014/main" id="{2BFB47B5-A8F6-42E7-86F2-A3F373D6B5CB}"/>
              </a:ext>
            </a:extLst>
          </p:cNvPr>
          <p:cNvSpPr txBox="1"/>
          <p:nvPr/>
        </p:nvSpPr>
        <p:spPr>
          <a:xfrm>
            <a:off x="7820307" y="563526"/>
            <a:ext cx="3847438" cy="5828756"/>
          </a:xfrm>
          <a:prstGeom prst="rect">
            <a:avLst/>
          </a:prstGeom>
        </p:spPr>
        <p:txBody>
          <a:bodyPr spcFirstLastPara="1" vert="horz" lIns="45720" tIns="45720" rIns="45720" bIns="45720" rtlCol="0" anchor="ctr" anchorCtr="1">
            <a:normAutofit lnSpcReduction="10000"/>
          </a:bodyPr>
          <a:lstStyle/>
          <a:p>
            <a:pPr marL="0" marR="0" lvl="0" indent="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3600"/>
              <a:buFont typeface="Arial"/>
              <a:buNone/>
            </a:pPr>
            <a:r>
              <a:rPr lang="en-US" sz="2200" b="1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is Hawaiian librarianship?</a:t>
            </a:r>
            <a:br>
              <a:rPr lang="en-US" sz="2200" b="1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endParaRPr lang="en-US" sz="22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are the protocols for being a librarian for the Hawaiian public? MLIS or nah?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endParaRPr lang="en-US" sz="22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do librarians need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to know in order to best serve the Hawaiian public?</a:t>
            </a: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endParaRPr lang="en-US" sz="22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is '</a:t>
            </a:r>
            <a:r>
              <a:rPr lang="en-US" sz="2200" b="0" i="1" u="none" strike="noStrike" kern="1200" cap="none" dirty="0" err="1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ike</a:t>
            </a: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for Hawaiian librarianship?</a:t>
            </a: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endParaRPr lang="en-US" sz="2200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  <a:p>
            <a:pPr marL="342900" marR="0" lvl="1" indent="-34290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ts val="2400"/>
              <a:buFont typeface="Arial"/>
              <a:buChar char="•"/>
            </a:pP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What does learning and knowledge and experience </a:t>
            </a:r>
            <a:r>
              <a:rPr lang="en-US" sz="2200" b="0" i="1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look like feel like be like</a:t>
            </a: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 for public librarianship within </a:t>
            </a:r>
            <a:b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</a:br>
            <a:r>
              <a:rPr lang="en-US" sz="2200" b="0" i="0" u="none" strike="noStrike" kern="1200" cap="none" dirty="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rPr>
              <a:t>an Indigenous context?</a:t>
            </a:r>
            <a:endParaRPr lang="en-US" b="0" i="0" u="none" strike="noStrike" kern="1200" cap="none" dirty="0">
              <a:solidFill>
                <a:srgbClr val="FFFFFF"/>
              </a:solidFill>
              <a:latin typeface="+mn-lt"/>
              <a:ea typeface="+mn-ea"/>
              <a:cs typeface="+mn-cs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1CC53-719A-4763-BF30-5E25A63CE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24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79081B-03D4-4C10-B51B-47FA6FDE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conclusion</a:t>
            </a:r>
          </a:p>
        </p:txBody>
      </p:sp>
      <p:pic>
        <p:nvPicPr>
          <p:cNvPr id="5" name="Google Shape;238;p30" descr="A close up of a logo&#10;&#10;Description automatically generated">
            <a:extLst>
              <a:ext uri="{FF2B5EF4-FFF2-40B4-BE49-F238E27FC236}">
                <a16:creationId xmlns:a16="http://schemas.microsoft.com/office/drawing/2014/main" id="{DCB732CF-40DC-417E-9A3D-7F7C8DFDD589}"/>
              </a:ext>
            </a:extLst>
          </p:cNvPr>
          <p:cNvPicPr preferRelativeResize="0"/>
          <p:nvPr/>
        </p:nvPicPr>
        <p:blipFill rotWithShape="1">
          <a:blip r:embed="rId2"/>
          <a:srcRect r="1" b="22295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975D5-8F16-43FA-B909-AED46740D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29871" y="691720"/>
            <a:ext cx="3937873" cy="5474557"/>
          </a:xfrm>
        </p:spPr>
        <p:txBody>
          <a:bodyPr vert="horz" lIns="45720" tIns="45720" rIns="45720" bIns="4572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rgbClr val="FFFFFF"/>
                </a:solidFill>
              </a:rPr>
              <a:t>WHERE WE ARE NOW – YEAR 2</a:t>
            </a:r>
          </a:p>
          <a:p>
            <a:pPr algn="ctr"/>
            <a:r>
              <a:rPr lang="en-US" sz="1800" b="1" dirty="0">
                <a:solidFill>
                  <a:srgbClr val="FFFFFF"/>
                </a:solidFill>
              </a:rPr>
              <a:t>WE ARE ASKING MORE QUESTIONS, SEEKING TO UNDERSTAND MORE DEEPLY:</a:t>
            </a:r>
          </a:p>
          <a:p>
            <a:pPr marL="233363" indent="-90488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</a:rPr>
              <a:t> How do we center human interaction within these spaces and honor the relationship that is foundational to the information need.</a:t>
            </a:r>
          </a:p>
          <a:p>
            <a:pPr marL="233363" indent="-90488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</a:rPr>
              <a:t> Ways in which cultural values informs professional practice</a:t>
            </a:r>
          </a:p>
          <a:p>
            <a:pPr marL="233363" indent="-90488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</a:rPr>
              <a:t> Maybe for next </a:t>
            </a:r>
            <a:r>
              <a:rPr lang="en-US" sz="1800" dirty="0" err="1">
                <a:solidFill>
                  <a:srgbClr val="FFFFFF"/>
                </a:solidFill>
              </a:rPr>
              <a:t>hālāwāi</a:t>
            </a:r>
            <a:r>
              <a:rPr lang="en-US" sz="1800" dirty="0">
                <a:solidFill>
                  <a:srgbClr val="FFFFFF"/>
                </a:solidFill>
              </a:rPr>
              <a:t> - have each hui affirm what is valuable for one another</a:t>
            </a:r>
          </a:p>
          <a:p>
            <a:pPr marL="233363" indent="-90488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FFFFFF"/>
                </a:solidFill>
              </a:rPr>
              <a:t> How do we have a model of encouragement and further down the road it's how do these entities engage and intersect with their programming</a:t>
            </a:r>
          </a:p>
        </p:txBody>
      </p:sp>
    </p:spTree>
    <p:extLst>
      <p:ext uri="{BB962C8B-B14F-4D97-AF65-F5344CB8AC3E}">
        <p14:creationId xmlns:p14="http://schemas.microsoft.com/office/powerpoint/2010/main" val="335787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1CC53-719A-4763-BF30-5E25A63CEF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244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79081B-03D4-4C10-B51B-47FA6FDE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</a:rPr>
              <a:t>references</a:t>
            </a:r>
          </a:p>
        </p:txBody>
      </p:sp>
      <p:pic>
        <p:nvPicPr>
          <p:cNvPr id="5" name="Google Shape;238;p30" descr="A close up of a logo&#10;&#10;Description automatically generated">
            <a:extLst>
              <a:ext uri="{FF2B5EF4-FFF2-40B4-BE49-F238E27FC236}">
                <a16:creationId xmlns:a16="http://schemas.microsoft.com/office/drawing/2014/main" id="{DCB732CF-40DC-417E-9A3D-7F7C8DFDD589}"/>
              </a:ext>
            </a:extLst>
          </p:cNvPr>
          <p:cNvPicPr preferRelativeResize="0"/>
          <p:nvPr/>
        </p:nvPicPr>
        <p:blipFill rotWithShape="1">
          <a:blip r:embed="rId2"/>
          <a:srcRect r="1" b="22295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  <a:noFill/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975D5-8F16-43FA-B909-AED46740D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33524" y="1522768"/>
            <a:ext cx="3937873" cy="4649433"/>
          </a:xfrm>
        </p:spPr>
        <p:txBody>
          <a:bodyPr vert="horz" lIns="45720" tIns="45720" rIns="45720" bIns="45720" rtlCol="0" anchor="ctr">
            <a:noAutofit/>
          </a:bodyPr>
          <a:lstStyle/>
          <a:p>
            <a:pPr algn="ctr"/>
            <a:r>
              <a:rPr lang="en-US" sz="1800" b="1" dirty="0">
                <a:solidFill>
                  <a:srgbClr val="FFFFFF"/>
                </a:solidFill>
                <a:ea typeface="Arial"/>
                <a:cs typeface="Arial"/>
                <a:sym typeface="Arial"/>
              </a:rPr>
              <a:t>REFERENCES</a:t>
            </a:r>
            <a:br>
              <a:rPr lang="en-US" sz="1800" b="1" dirty="0">
                <a:solidFill>
                  <a:srgbClr val="FFFFFF"/>
                </a:solidFill>
                <a:ea typeface="Arial"/>
                <a:cs typeface="Arial"/>
                <a:sym typeface="Arial"/>
              </a:rPr>
            </a:br>
            <a:endParaRPr lang="en-US" sz="1800" b="1" dirty="0">
              <a:solidFill>
                <a:srgbClr val="FFFFFF"/>
              </a:solidFill>
              <a:ea typeface="Arial"/>
              <a:cs typeface="Arial"/>
              <a:sym typeface="Arial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chemeClr val="bg1"/>
                </a:solidFill>
                <a:ea typeface="Arial"/>
                <a:cs typeface="Arial"/>
                <a:sym typeface="Arial"/>
              </a:rPr>
              <a:t>Aluli</a:t>
            </a:r>
            <a:r>
              <a:rPr lang="en-US" sz="18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-Meyer, </a:t>
            </a:r>
            <a:r>
              <a:rPr lang="en-US" sz="1800" dirty="0" err="1">
                <a:solidFill>
                  <a:schemeClr val="bg1"/>
                </a:solidFill>
                <a:ea typeface="Arial"/>
                <a:cs typeface="Arial"/>
                <a:sym typeface="Arial"/>
              </a:rPr>
              <a:t>Manulani</a:t>
            </a:r>
            <a:r>
              <a:rPr lang="en-US" sz="18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. (2006). Changing the culture of research: An introduction to the triangulation of meaning, </a:t>
            </a:r>
            <a:r>
              <a:rPr lang="en-US" sz="1800" i="1" dirty="0" err="1">
                <a:solidFill>
                  <a:schemeClr val="bg1"/>
                </a:solidFill>
                <a:ea typeface="Arial"/>
                <a:cs typeface="Arial"/>
                <a:sym typeface="Arial"/>
              </a:rPr>
              <a:t>Hulili</a:t>
            </a:r>
            <a:r>
              <a:rPr lang="en-US" sz="18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 3(1), 263-279.</a:t>
            </a:r>
            <a:endParaRPr lang="en-US" sz="1800" i="1" dirty="0">
              <a:solidFill>
                <a:schemeClr val="bg1"/>
              </a:solidFill>
              <a:ea typeface="Arial"/>
              <a:cs typeface="Arial"/>
              <a:sym typeface="Arial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Schiele, Jerome. (2002). Afrocentricity: An emerging paradigm in social work practice. In </a:t>
            </a:r>
            <a:r>
              <a:rPr lang="en-US" sz="1800" dirty="0" err="1">
                <a:solidFill>
                  <a:schemeClr val="bg1"/>
                </a:solidFill>
                <a:sym typeface="Arial"/>
              </a:rPr>
              <a:t>Ama</a:t>
            </a:r>
            <a:r>
              <a:rPr lang="en-US" sz="1800" dirty="0">
                <a:solidFill>
                  <a:schemeClr val="bg1"/>
                </a:solidFill>
                <a:sym typeface="Arial"/>
              </a:rPr>
              <a:t> Mazama (ed.). </a:t>
            </a:r>
            <a:r>
              <a:rPr lang="en-US" sz="1800" i="1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The Afrocentric Paradigm </a:t>
            </a:r>
            <a:r>
              <a:rPr lang="en-US" sz="1800" dirty="0">
                <a:solidFill>
                  <a:schemeClr val="bg1"/>
                </a:solidFill>
                <a:ea typeface="Arial"/>
                <a:cs typeface="Arial"/>
                <a:sym typeface="Arial"/>
              </a:rPr>
              <a:t>(pp. 185-199). UK: Africa World Press.</a:t>
            </a:r>
            <a:br>
              <a:rPr lang="en-US" sz="1800" dirty="0">
                <a:solidFill>
                  <a:schemeClr val="bg1"/>
                </a:solidFill>
                <a:sym typeface="Arial"/>
              </a:rPr>
            </a:br>
            <a:endParaRPr lang="en-US" sz="1800" dirty="0">
              <a:solidFill>
                <a:schemeClr val="bg1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cs typeface="Arial"/>
              <a:sym typeface="Arial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cs typeface="Arial"/>
                <a:sym typeface="Arial"/>
              </a:rPr>
              <a:t>Wilson, Shawn. (2008). </a:t>
            </a:r>
            <a:r>
              <a:rPr lang="en-US" sz="1800" i="1" dirty="0">
                <a:solidFill>
                  <a:schemeClr val="bg1"/>
                </a:solidFill>
                <a:sym typeface="Arial"/>
              </a:rPr>
              <a:t>Research is Ceremony: Indigenous Research Methods. </a:t>
            </a:r>
            <a:r>
              <a:rPr lang="en-US" sz="1800" dirty="0">
                <a:solidFill>
                  <a:schemeClr val="bg1"/>
                </a:solidFill>
                <a:sym typeface="Arial"/>
              </a:rPr>
              <a:t>Winnipeg: Fernwood.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1800" b="1" dirty="0">
              <a:solidFill>
                <a:srgbClr val="FFFFFF"/>
              </a:solidFill>
            </a:endParaRPr>
          </a:p>
          <a:p>
            <a:pPr algn="ctr"/>
            <a:endParaRPr lang="en-US" sz="18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1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121">
            <a:extLst>
              <a:ext uri="{FF2B5EF4-FFF2-40B4-BE49-F238E27FC236}">
                <a16:creationId xmlns:a16="http://schemas.microsoft.com/office/drawing/2014/main" id="{C23416DF-B283-4D9F-A625-146552CA9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5">
            <a:extLst>
              <a:ext uri="{FF2B5EF4-FFF2-40B4-BE49-F238E27FC236}">
                <a16:creationId xmlns:a16="http://schemas.microsoft.com/office/drawing/2014/main" id="{73834904-4D9B-41F7-8DA6-0709FD9F7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9" name="Straight Connector 125">
            <a:extLst>
              <a:ext uri="{FF2B5EF4-FFF2-40B4-BE49-F238E27FC236}">
                <a16:creationId xmlns:a16="http://schemas.microsoft.com/office/drawing/2014/main" id="{C00D1207-ECAF-48E9-8834-2CE4D21982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Rectangle 127">
            <a:extLst>
              <a:ext uri="{FF2B5EF4-FFF2-40B4-BE49-F238E27FC236}">
                <a16:creationId xmlns:a16="http://schemas.microsoft.com/office/drawing/2014/main" id="{D8CF7905-56DB-4950-ABDD-540F2F837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129">
            <a:extLst>
              <a:ext uri="{FF2B5EF4-FFF2-40B4-BE49-F238E27FC236}">
                <a16:creationId xmlns:a16="http://schemas.microsoft.com/office/drawing/2014/main" id="{9A0E0D8E-B442-45FE-887A-5103CCD2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465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Google Shape;243;p31"/>
          <p:cNvSpPr txBox="1">
            <a:spLocks noGrp="1"/>
          </p:cNvSpPr>
          <p:nvPr>
            <p:ph type="title"/>
          </p:nvPr>
        </p:nvSpPr>
        <p:spPr>
          <a:xfrm>
            <a:off x="634276" y="640080"/>
            <a:ext cx="6265288" cy="3034857"/>
          </a:xfrm>
          <a:prstGeom prst="rect">
            <a:avLst/>
          </a:prstGeom>
        </p:spPr>
        <p:txBody>
          <a:bodyPr spcFirstLastPara="1" vert="horz" lIns="91440" tIns="45720" rIns="91440" bIns="45720" rtlCol="0" anchor="b" anchorCtr="0">
            <a:normAutofit/>
          </a:bodyPr>
          <a:lstStyle/>
          <a:p>
            <a:pPr marL="0" lvl="0" indent="0" algn="r">
              <a:spcAft>
                <a:spcPts val="0"/>
              </a:spcAft>
              <a:buSzPts val="4400"/>
            </a:pPr>
            <a:r>
              <a:rPr lang="en-US" spc="200">
                <a:solidFill>
                  <a:srgbClr val="FFFFFF"/>
                </a:solidFill>
              </a:rPr>
              <a:t>Q &amp; A</a:t>
            </a:r>
          </a:p>
        </p:txBody>
      </p:sp>
      <p:pic>
        <p:nvPicPr>
          <p:cNvPr id="244" name="Google Shape;244;p31" descr="A close up of a logo&#10;&#10;Description automatically generated"/>
          <p:cNvPicPr preferRelativeResize="0"/>
          <p:nvPr/>
        </p:nvPicPr>
        <p:blipFill rotWithShape="1">
          <a:blip r:embed="rId3"/>
          <a:stretch/>
        </p:blipFill>
        <p:spPr>
          <a:xfrm>
            <a:off x="7976012" y="484633"/>
            <a:ext cx="3716893" cy="2783502"/>
          </a:xfrm>
          <a:prstGeom prst="rect">
            <a:avLst/>
          </a:prstGeom>
          <a:noFill/>
        </p:spPr>
      </p:pic>
      <p:cxnSp>
        <p:nvCxnSpPr>
          <p:cNvPr id="252" name="Straight Connector 131">
            <a:extLst>
              <a:ext uri="{FF2B5EF4-FFF2-40B4-BE49-F238E27FC236}">
                <a16:creationId xmlns:a16="http://schemas.microsoft.com/office/drawing/2014/main" id="{2B5BB601-08A7-443A-BDC2-A0C7DA669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765314"/>
            <a:ext cx="59436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" name="Google Shape;245;p31" descr="A yellow flower&#10;&#10;Description automatically generated"/>
          <p:cNvPicPr preferRelativeResize="0"/>
          <p:nvPr/>
        </p:nvPicPr>
        <p:blipFill rotWithShape="1">
          <a:blip r:embed="rId4"/>
          <a:stretch/>
        </p:blipFill>
        <p:spPr>
          <a:xfrm>
            <a:off x="7966697" y="3589867"/>
            <a:ext cx="3737397" cy="2494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5FD7D2A7-677C-4C09-B935-4117C3A6BF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36" b="1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D212AC-EB51-4162-AD79-5313016E8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7779" y="802298"/>
            <a:ext cx="8637073" cy="2541431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6600" dirty="0"/>
              <a:t>The story</a:t>
            </a:r>
          </a:p>
        </p:txBody>
      </p:sp>
      <p:pic>
        <p:nvPicPr>
          <p:cNvPr id="15" name="Picture 1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B6FCAF3-C42D-4295-9543-4F696D72B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44" y="698845"/>
            <a:ext cx="2926098" cy="292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5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CBFFCD-E5B7-4EAE-9E35-7F9622061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story</a:t>
            </a: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3F5E833-A128-4500-B6B3-2233774171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9" b="3"/>
          <a:stretch/>
        </p:blipFill>
        <p:spPr>
          <a:xfrm>
            <a:off x="-251637" y="956930"/>
            <a:ext cx="5455921" cy="557784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B9545C7-4884-4CBA-ACA7-F35F48EB7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042" y="301400"/>
            <a:ext cx="6229260" cy="655659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u="sng" dirty="0"/>
              <a:t>2015-2017 Pilot Study (LINQ)</a:t>
            </a:r>
          </a:p>
          <a:p>
            <a:pPr marL="233363" lvl="1" indent="-136525">
              <a:lnSpc>
                <a:spcPct val="100000"/>
              </a:lnSpc>
            </a:pPr>
            <a:r>
              <a:rPr lang="en-US" sz="2200" dirty="0"/>
              <a:t>Visited 38 of 50 (at the time) HSPLS branches, across the state</a:t>
            </a:r>
          </a:p>
          <a:p>
            <a:pPr marL="233363" lvl="1" indent="-136525">
              <a:lnSpc>
                <a:spcPct val="100000"/>
              </a:lnSpc>
            </a:pPr>
            <a:r>
              <a:rPr lang="en-US" sz="2200" dirty="0"/>
              <a:t>Interviewed 16 branch managers</a:t>
            </a:r>
          </a:p>
          <a:p>
            <a:pPr marL="233363" lvl="1" indent="-136525">
              <a:lnSpc>
                <a:spcPct val="100000"/>
              </a:lnSpc>
            </a:pPr>
            <a:r>
              <a:rPr lang="en-US" sz="2200" dirty="0"/>
              <a:t>Convened community of practice online 9 months</a:t>
            </a:r>
          </a:p>
          <a:p>
            <a:pPr>
              <a:lnSpc>
                <a:spcPct val="100000"/>
              </a:lnSpc>
            </a:pPr>
            <a:br>
              <a:rPr lang="en-US" dirty="0"/>
            </a:br>
            <a:r>
              <a:rPr lang="en-US" u="sng" dirty="0"/>
              <a:t>We learned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1| There is an issue of being “too busy” to self-care with professional development. </a:t>
            </a:r>
          </a:p>
          <a:p>
            <a:pPr marL="233363" lvl="1" indent="-136525">
              <a:lnSpc>
                <a:spcPct val="100000"/>
              </a:lnSpc>
              <a:spcBef>
                <a:spcPts val="0"/>
              </a:spcBef>
            </a:pPr>
            <a:r>
              <a:rPr lang="en-US" sz="2200" dirty="0"/>
              <a:t>The question arose: </a:t>
            </a:r>
            <a:r>
              <a:rPr lang="en-US" sz="2200" b="1" dirty="0"/>
              <a:t>How do we unbusy the busy? </a:t>
            </a:r>
          </a:p>
          <a:p>
            <a:pPr>
              <a:lnSpc>
                <a:spcPct val="100000"/>
              </a:lnSpc>
            </a:pPr>
            <a:r>
              <a:rPr lang="en-US" dirty="0"/>
              <a:t>2| There are not 1, but 2 public library systems in Hawai‘i who are seemingly disconnected from one another, mainstream (HSPLS) and Hawaiian (ALU LIKE)</a:t>
            </a:r>
          </a:p>
          <a:p>
            <a:pPr marL="233363" lvl="1" indent="-136525">
              <a:lnSpc>
                <a:spcPct val="100000"/>
              </a:lnSpc>
            </a:pPr>
            <a:r>
              <a:rPr lang="en-US" sz="2200" dirty="0"/>
              <a:t>The question arose: </a:t>
            </a:r>
            <a:r>
              <a:rPr lang="en-US" sz="2200" b="1" dirty="0"/>
              <a:t>How do we connect across the LIS career span to learn from one another? To support one another in the services we provide?</a:t>
            </a:r>
          </a:p>
        </p:txBody>
      </p:sp>
    </p:spTree>
    <p:extLst>
      <p:ext uri="{BB962C8B-B14F-4D97-AF65-F5344CB8AC3E}">
        <p14:creationId xmlns:p14="http://schemas.microsoft.com/office/powerpoint/2010/main" val="60010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CBFFCD-E5B7-4EAE-9E35-7F9622061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story</a:t>
            </a: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3F5E833-A128-4500-B6B3-2233774171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9" b="3"/>
          <a:stretch/>
        </p:blipFill>
        <p:spPr>
          <a:xfrm>
            <a:off x="-251637" y="956930"/>
            <a:ext cx="5455921" cy="5577840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B2EBA02-7D34-4386-8050-94BD1B8C7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592" y="543784"/>
            <a:ext cx="6444561" cy="2984061"/>
          </a:xfrm>
        </p:spPr>
        <p:txBody>
          <a:bodyPr>
            <a:normAutofit/>
          </a:bodyPr>
          <a:lstStyle/>
          <a:p>
            <a:r>
              <a:rPr lang="en-US" u="sng" dirty="0"/>
              <a:t>2017-2018 Hui Study</a:t>
            </a:r>
          </a:p>
          <a:p>
            <a:pPr lvl="1"/>
            <a:r>
              <a:rPr lang="en-US" sz="2200" dirty="0"/>
              <a:t> Consulted with HSPLS administration.</a:t>
            </a:r>
          </a:p>
          <a:p>
            <a:pPr lvl="1"/>
            <a:r>
              <a:rPr lang="en-US" sz="2200" dirty="0"/>
              <a:t> Consulted with ALU LIKE administration.</a:t>
            </a:r>
          </a:p>
          <a:p>
            <a:pPr lvl="1"/>
            <a:r>
              <a:rPr lang="en-US" sz="2200" dirty="0"/>
              <a:t> Consulted with UHM LIS Program administration.</a:t>
            </a:r>
          </a:p>
          <a:p>
            <a:r>
              <a:rPr lang="en-US" dirty="0"/>
              <a:t>We asked: </a:t>
            </a:r>
            <a:r>
              <a:rPr lang="en-US" b="1" dirty="0"/>
              <a:t>How do we, come together in a sustainable way to learn from one another as a community of practice?</a:t>
            </a:r>
          </a:p>
          <a:p>
            <a:pPr lvl="1"/>
            <a:endParaRPr lang="en-US" sz="2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1C38EA-4F4F-4266-B91B-00DE8CBE3A8D}"/>
              </a:ext>
            </a:extLst>
          </p:cNvPr>
          <p:cNvSpPr txBox="1"/>
          <p:nvPr/>
        </p:nvSpPr>
        <p:spPr>
          <a:xfrm>
            <a:off x="5720185" y="3527845"/>
            <a:ext cx="206979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Centers Hawaiian </a:t>
            </a:r>
            <a:br>
              <a:rPr lang="en-US" sz="1800" dirty="0"/>
            </a:br>
            <a:r>
              <a:rPr lang="en-US" sz="1800" dirty="0"/>
              <a:t>values &amp; praxis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F017FD-8CE7-4462-A7D9-F3EB4C2ED845}"/>
              </a:ext>
            </a:extLst>
          </p:cNvPr>
          <p:cNvSpPr txBox="1"/>
          <p:nvPr/>
        </p:nvSpPr>
        <p:spPr>
          <a:xfrm>
            <a:off x="8223197" y="4827182"/>
            <a:ext cx="232072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across the islands,</a:t>
            </a:r>
            <a:br>
              <a:rPr lang="en-US" sz="1800" dirty="0"/>
            </a:br>
            <a:r>
              <a:rPr lang="en-US" sz="1800" dirty="0"/>
              <a:t>across organizations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0B2D4C-BB6E-41C4-A709-BF8531D59B72}"/>
              </a:ext>
            </a:extLst>
          </p:cNvPr>
          <p:cNvSpPr txBox="1"/>
          <p:nvPr/>
        </p:nvSpPr>
        <p:spPr>
          <a:xfrm>
            <a:off x="6908189" y="4175135"/>
            <a:ext cx="20426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within traditional</a:t>
            </a:r>
          </a:p>
          <a:p>
            <a:pPr algn="ctr"/>
            <a:r>
              <a:rPr lang="en-US" sz="1800" dirty="0"/>
              <a:t>LIS practices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34967E-DC37-46B2-9B3F-471C7DD69194}"/>
              </a:ext>
            </a:extLst>
          </p:cNvPr>
          <p:cNvSpPr txBox="1"/>
          <p:nvPr/>
        </p:nvSpPr>
        <p:spPr>
          <a:xfrm>
            <a:off x="9282224" y="5473513"/>
            <a:ext cx="269123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over time,</a:t>
            </a:r>
          </a:p>
          <a:p>
            <a:pPr algn="ctr"/>
            <a:r>
              <a:rPr lang="en-US" sz="1800" dirty="0"/>
              <a:t>ongoing,</a:t>
            </a:r>
            <a:br>
              <a:rPr lang="en-US" sz="1800" dirty="0"/>
            </a:br>
            <a:r>
              <a:rPr lang="en-US" sz="1800" dirty="0"/>
              <a:t>together </a:t>
            </a:r>
          </a:p>
        </p:txBody>
      </p:sp>
    </p:spTree>
    <p:extLst>
      <p:ext uri="{BB962C8B-B14F-4D97-AF65-F5344CB8AC3E}">
        <p14:creationId xmlns:p14="http://schemas.microsoft.com/office/powerpoint/2010/main" val="24231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FAE1107-CEC3-4041-8BAA-CDB6F6759B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CBFFCD-E5B7-4EAE-9E35-7F9622061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story</a:t>
            </a: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EA88FB-F5DD-45CE-AAE1-7B33D0ABD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3F5E833-A128-4500-B6B3-2233774171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9" b="3"/>
          <a:stretch/>
        </p:blipFill>
        <p:spPr>
          <a:xfrm>
            <a:off x="-251637" y="956930"/>
            <a:ext cx="5455921" cy="557784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1CA53BB-1487-45B3-90F9-9F2BD7001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513" y="323230"/>
            <a:ext cx="6445250" cy="3919162"/>
          </a:xfrm>
        </p:spPr>
        <p:txBody>
          <a:bodyPr>
            <a:noAutofit/>
          </a:bodyPr>
          <a:lstStyle/>
          <a:p>
            <a:r>
              <a:rPr lang="en-US" u="sng" dirty="0"/>
              <a:t>Hence, “hui ‘</a:t>
            </a:r>
            <a:r>
              <a:rPr lang="en-US" u="sng" dirty="0" err="1"/>
              <a:t>ekolu</a:t>
            </a:r>
            <a:r>
              <a:rPr lang="en-US" u="sng" dirty="0"/>
              <a:t>” = the “three groups”</a:t>
            </a:r>
            <a:br>
              <a:rPr lang="en-US" dirty="0"/>
            </a:br>
            <a:endParaRPr lang="en-US" dirty="0"/>
          </a:p>
          <a:p>
            <a:pPr lvl="1"/>
            <a:r>
              <a:rPr lang="en-US" sz="2200" dirty="0"/>
              <a:t>What does NHL need that HSPLS can provide? </a:t>
            </a:r>
            <a:br>
              <a:rPr lang="en-US" sz="2200" dirty="0"/>
            </a:br>
            <a:r>
              <a:rPr lang="en-US" sz="2200" dirty="0"/>
              <a:t>[ professional ]</a:t>
            </a:r>
            <a:br>
              <a:rPr lang="en-US" sz="2200" dirty="0"/>
            </a:br>
            <a:endParaRPr lang="en-US" sz="2200" dirty="0"/>
          </a:p>
          <a:p>
            <a:pPr lvl="1"/>
            <a:r>
              <a:rPr lang="en-US" sz="2200" dirty="0"/>
              <a:t>What does HSPLS need that NHL can provide? </a:t>
            </a:r>
            <a:br>
              <a:rPr lang="en-US" sz="2200" dirty="0"/>
            </a:br>
            <a:r>
              <a:rPr lang="en-US" sz="2200" dirty="0"/>
              <a:t>[ para-professional ]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 In what ways do LIS students benefit from the whole experience of working with LIS professionals within a specific cultural context? [ pre-service ]</a:t>
            </a:r>
          </a:p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1C9303-447B-4E46-9D2F-C025E7240512}"/>
              </a:ext>
            </a:extLst>
          </p:cNvPr>
          <p:cNvSpPr/>
          <p:nvPr/>
        </p:nvSpPr>
        <p:spPr>
          <a:xfrm>
            <a:off x="5948401" y="4595778"/>
            <a:ext cx="57974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/>
              <a:t>All in all, </a:t>
            </a:r>
            <a:br>
              <a:rPr lang="en-US" sz="2400" b="1" dirty="0"/>
            </a:br>
            <a:r>
              <a:rPr lang="en-US" sz="2400" b="1" dirty="0"/>
              <a:t>how do we, </a:t>
            </a:r>
            <a:br>
              <a:rPr lang="en-US" sz="2400" b="1" dirty="0"/>
            </a:br>
            <a:r>
              <a:rPr lang="en-US" sz="2400" b="1" dirty="0"/>
              <a:t>as LIS professionals, </a:t>
            </a:r>
            <a:br>
              <a:rPr lang="en-US" sz="2400" b="1" dirty="0"/>
            </a:br>
            <a:r>
              <a:rPr lang="en-US" sz="2400" b="1" dirty="0"/>
              <a:t>learn, grow, and develop, </a:t>
            </a:r>
            <a:br>
              <a:rPr lang="en-US" sz="2400" b="1" dirty="0"/>
            </a:br>
            <a:r>
              <a:rPr lang="en-US" sz="2400" b="1" dirty="0"/>
              <a:t>with one another, together?</a:t>
            </a:r>
          </a:p>
        </p:txBody>
      </p:sp>
    </p:spTree>
    <p:extLst>
      <p:ext uri="{BB962C8B-B14F-4D97-AF65-F5344CB8AC3E}">
        <p14:creationId xmlns:p14="http://schemas.microsoft.com/office/powerpoint/2010/main" val="103300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44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CBFFCD-E5B7-4EAE-9E35-7F9622061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</a:rPr>
              <a:t>The story</a:t>
            </a:r>
          </a:p>
        </p:txBody>
      </p: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D3F5E833-A128-4500-B6B3-2233774171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6" r="1" b="28033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2C8AB-B65C-434E-A0B8-69767B0AE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1767" y="499729"/>
            <a:ext cx="3763926" cy="5794745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FFFF"/>
                </a:solidFill>
              </a:rPr>
              <a:t>PURPOSE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FFFF"/>
                </a:solidFill>
              </a:rPr>
              <a:t>OF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FFFF"/>
                </a:solidFill>
              </a:rPr>
              <a:t>HUI ‘EKOLU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FFFF"/>
                </a:solidFill>
              </a:rPr>
              <a:t>Hui ‘</a:t>
            </a:r>
            <a:r>
              <a:rPr lang="en-US" dirty="0" err="1">
                <a:solidFill>
                  <a:srgbClr val="FFFFFF"/>
                </a:solidFill>
              </a:rPr>
              <a:t>Ekolu</a:t>
            </a:r>
            <a:r>
              <a:rPr lang="en-US" dirty="0">
                <a:solidFill>
                  <a:srgbClr val="FFFFFF"/>
                </a:solidFill>
              </a:rPr>
              <a:t> seeks to solidify the three groups that provide public library services for Hawai’i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as one collaborative community anchor entity guide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by a symbiotic relationship between all that honors, cares, and respects public librarianship as a community-based practice and service specific and unique to native/indigenous contexts.</a:t>
            </a:r>
          </a:p>
        </p:txBody>
      </p:sp>
    </p:spTree>
    <p:extLst>
      <p:ext uri="{BB962C8B-B14F-4D97-AF65-F5344CB8AC3E}">
        <p14:creationId xmlns:p14="http://schemas.microsoft.com/office/powerpoint/2010/main" val="284465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446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3834DB-161D-449D-9454-54BB718BE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</a:rPr>
              <a:t>The story</a:t>
            </a:r>
          </a:p>
        </p:txBody>
      </p:sp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01EA151-9478-4DF4-8F1B-4728E95D1F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76" r="1" b="28033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2F9EF-EA00-45BA-9CAD-47DD556C6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6707" y="428626"/>
            <a:ext cx="3991037" cy="5963655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FFFFFF"/>
                </a:solidFill>
              </a:rPr>
              <a:t>GOALS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FFFFFF"/>
                </a:solidFill>
              </a:rPr>
              <a:t>OF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FFFFFF"/>
                </a:solidFill>
              </a:rPr>
              <a:t>HUI ‘EKOLU </a:t>
            </a:r>
          </a:p>
          <a:p>
            <a:pPr lvl="0" algn="ctr"/>
            <a:r>
              <a:rPr lang="en-US" u="sng" dirty="0">
                <a:solidFill>
                  <a:srgbClr val="FFFFFF"/>
                </a:solidFill>
              </a:rPr>
              <a:t>Mentorship:</a:t>
            </a:r>
            <a:r>
              <a:rPr lang="en-US" dirty="0">
                <a:solidFill>
                  <a:srgbClr val="FFFFFF"/>
                </a:solidFill>
              </a:rPr>
              <a:t>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LIS students</a:t>
            </a:r>
          </a:p>
          <a:p>
            <a:pPr lvl="0" algn="ctr"/>
            <a:r>
              <a:rPr lang="en-US" u="sng" dirty="0">
                <a:solidFill>
                  <a:srgbClr val="FFFFFF"/>
                </a:solidFill>
              </a:rPr>
              <a:t>Continuing Education:</a:t>
            </a:r>
            <a:r>
              <a:rPr lang="en-US" dirty="0">
                <a:solidFill>
                  <a:srgbClr val="FFFFFF"/>
                </a:solidFill>
              </a:rPr>
              <a:t>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NHL staffers </a:t>
            </a:r>
          </a:p>
          <a:p>
            <a:pPr lvl="0" algn="ctr"/>
            <a:r>
              <a:rPr lang="en-US" u="sng" dirty="0">
                <a:solidFill>
                  <a:srgbClr val="FFFFFF"/>
                </a:solidFill>
              </a:rPr>
              <a:t>Professional Development:</a:t>
            </a:r>
            <a:r>
              <a:rPr lang="en-US" dirty="0">
                <a:solidFill>
                  <a:srgbClr val="FFFFFF"/>
                </a:solidFill>
              </a:rPr>
              <a:t>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HSPLS librarians  </a:t>
            </a:r>
          </a:p>
          <a:p>
            <a:pPr lvl="0" algn="ctr"/>
            <a:r>
              <a:rPr lang="en-US" u="sng" dirty="0">
                <a:solidFill>
                  <a:srgbClr val="FFFFFF"/>
                </a:solidFill>
              </a:rPr>
              <a:t>Communities of Practice:</a:t>
            </a:r>
            <a:r>
              <a:rPr lang="en-US" dirty="0">
                <a:solidFill>
                  <a:srgbClr val="FFFFFF"/>
                </a:solidFill>
              </a:rPr>
              <a:t>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All Hui ‘</a:t>
            </a:r>
            <a:r>
              <a:rPr lang="en-US" dirty="0" err="1">
                <a:solidFill>
                  <a:srgbClr val="FFFFFF"/>
                </a:solidFill>
              </a:rPr>
              <a:t>Ekolu</a:t>
            </a:r>
            <a:r>
              <a:rPr lang="en-US" dirty="0">
                <a:solidFill>
                  <a:srgbClr val="FFFFFF"/>
                </a:solidFill>
              </a:rPr>
              <a:t> participants  </a:t>
            </a:r>
          </a:p>
          <a:p>
            <a:pPr lvl="0" algn="ctr"/>
            <a:r>
              <a:rPr lang="en-US" u="sng" dirty="0">
                <a:solidFill>
                  <a:srgbClr val="FFFFFF"/>
                </a:solidFill>
              </a:rPr>
              <a:t>Broad Impact:</a:t>
            </a:r>
            <a:r>
              <a:rPr lang="en-US" dirty="0">
                <a:solidFill>
                  <a:srgbClr val="FFFFFF"/>
                </a:solidFill>
              </a:rPr>
              <a:t>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LIS professional development curriculum and model</a:t>
            </a:r>
          </a:p>
        </p:txBody>
      </p:sp>
    </p:spTree>
    <p:extLst>
      <p:ext uri="{BB962C8B-B14F-4D97-AF65-F5344CB8AC3E}">
        <p14:creationId xmlns:p14="http://schemas.microsoft.com/office/powerpoint/2010/main" val="320114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4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B00B5716-C647-4017-B5D5-07907839A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36" b="1"/>
          <a:stretch/>
        </p:blipFill>
        <p:spPr>
          <a:xfrm>
            <a:off x="0" y="0"/>
            <a:ext cx="12191695" cy="6857990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7F9893CE-A3DF-474B-B104-502F435B3019}"/>
              </a:ext>
            </a:extLst>
          </p:cNvPr>
          <p:cNvSpPr txBox="1">
            <a:spLocks/>
          </p:cNvSpPr>
          <p:nvPr/>
        </p:nvSpPr>
        <p:spPr>
          <a:xfrm>
            <a:off x="1777310" y="1233168"/>
            <a:ext cx="8637073" cy="2541431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Hui ‘Ekolu – </a:t>
            </a:r>
          </a:p>
          <a:p>
            <a:r>
              <a:rPr lang="en-US" sz="6000" dirty="0"/>
              <a:t>the three groups</a:t>
            </a:r>
          </a:p>
        </p:txBody>
      </p:sp>
      <p:pic>
        <p:nvPicPr>
          <p:cNvPr id="29" name="Picture 2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5E2C5AE-F1BC-4673-BE46-888A6C2BF2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268" y="662457"/>
            <a:ext cx="2926098" cy="29260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2F1492-737E-47B1-8994-BA50B756F1BA}"/>
              </a:ext>
            </a:extLst>
          </p:cNvPr>
          <p:cNvSpPr txBox="1"/>
          <p:nvPr/>
        </p:nvSpPr>
        <p:spPr>
          <a:xfrm>
            <a:off x="6018027" y="3535792"/>
            <a:ext cx="2712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………..</a:t>
            </a:r>
            <a:r>
              <a:rPr lang="en-US" sz="3200" b="1" i="1" dirty="0" err="1"/>
              <a:t>kinda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40656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Office Theme">
  <a:themeElements>
    <a:clrScheme name="Red Orange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2022</Words>
  <Application>Microsoft Office PowerPoint</Application>
  <PresentationFormat>Widescreen</PresentationFormat>
  <Paragraphs>212</Paragraphs>
  <Slides>27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Arial Narrow</vt:lpstr>
      <vt:lpstr>Tw Cen MT</vt:lpstr>
      <vt:lpstr>Tw Cen MT Condensed</vt:lpstr>
      <vt:lpstr>Wingdings</vt:lpstr>
      <vt:lpstr>Wingdings 3</vt:lpstr>
      <vt:lpstr>Integral</vt:lpstr>
      <vt:lpstr>1_Integral</vt:lpstr>
      <vt:lpstr> Collaborating across the Isles:  Tracing the cross-pathed footprints  of public librarianship in Hawaiʻi </vt:lpstr>
      <vt:lpstr>Aloha</vt:lpstr>
      <vt:lpstr>The story</vt:lpstr>
      <vt:lpstr>The story</vt:lpstr>
      <vt:lpstr>The story</vt:lpstr>
      <vt:lpstr>The story</vt:lpstr>
      <vt:lpstr>The story</vt:lpstr>
      <vt:lpstr>The story</vt:lpstr>
      <vt:lpstr>PowerPoint Presentation</vt:lpstr>
      <vt:lpstr>PowerPoint Presentation</vt:lpstr>
      <vt:lpstr>Hawai‘I state public library  system (hspls)</vt:lpstr>
      <vt:lpstr>University of Hawai‘I at Mānoa library and information science program (UHM LIS)</vt:lpstr>
      <vt:lpstr>THE HUI</vt:lpstr>
      <vt:lpstr>PowerPoint Presentation</vt:lpstr>
      <vt:lpstr>PowerPoint Presentation</vt:lpstr>
      <vt:lpstr>Research questions</vt:lpstr>
      <vt:lpstr>Research paradigm</vt:lpstr>
      <vt:lpstr>Data sample 1 –  advisory council interviews</vt:lpstr>
      <vt:lpstr>PowerPoint Presentation</vt:lpstr>
      <vt:lpstr>OUTCOMES – year 1  </vt:lpstr>
      <vt:lpstr>OUTCOMES – year 1  </vt:lpstr>
      <vt:lpstr>OUTCOMES – year 1 </vt:lpstr>
      <vt:lpstr>New questions – </vt:lpstr>
      <vt:lpstr>New questions – </vt:lpstr>
      <vt:lpstr>conclusion</vt:lpstr>
      <vt:lpstr>references</vt:lpstr>
      <vt:lpstr>Q &amp; 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Collaborating across the Isles:  Tracing the cross-pathed footprints  of public librarianship in Hawaiʻi </dc:title>
  <dc:creator> </dc:creator>
  <cp:lastModifiedBy> </cp:lastModifiedBy>
  <cp:revision>7</cp:revision>
  <dcterms:created xsi:type="dcterms:W3CDTF">2019-11-08T06:04:38Z</dcterms:created>
  <dcterms:modified xsi:type="dcterms:W3CDTF">2019-11-08T16:58:11Z</dcterms:modified>
</cp:coreProperties>
</file>