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5" r:id="rId2"/>
    <p:sldId id="276" r:id="rId3"/>
    <p:sldId id="260" r:id="rId4"/>
    <p:sldId id="278" r:id="rId5"/>
    <p:sldId id="277" r:id="rId6"/>
    <p:sldId id="306" r:id="rId7"/>
    <p:sldId id="299" r:id="rId8"/>
    <p:sldId id="295" r:id="rId9"/>
    <p:sldId id="257" r:id="rId10"/>
    <p:sldId id="258" r:id="rId11"/>
    <p:sldId id="298" r:id="rId12"/>
    <p:sldId id="294" r:id="rId13"/>
    <p:sldId id="301" r:id="rId14"/>
    <p:sldId id="302" r:id="rId15"/>
    <p:sldId id="259" r:id="rId16"/>
    <p:sldId id="279" r:id="rId17"/>
    <p:sldId id="280" r:id="rId18"/>
    <p:sldId id="293" r:id="rId19"/>
    <p:sldId id="282" r:id="rId20"/>
    <p:sldId id="283" r:id="rId21"/>
    <p:sldId id="285" r:id="rId22"/>
    <p:sldId id="286" r:id="rId23"/>
    <p:sldId id="287" r:id="rId24"/>
    <p:sldId id="288" r:id="rId25"/>
    <p:sldId id="289" r:id="rId26"/>
    <p:sldId id="284" r:id="rId27"/>
    <p:sldId id="300" r:id="rId28"/>
    <p:sldId id="290" r:id="rId29"/>
    <p:sldId id="291" r:id="rId30"/>
    <p:sldId id="303" r:id="rId31"/>
    <p:sldId id="261" r:id="rId32"/>
    <p:sldId id="262" r:id="rId33"/>
    <p:sldId id="307" r:id="rId34"/>
    <p:sldId id="30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6501"/>
  </p:normalViewPr>
  <p:slideViewPr>
    <p:cSldViewPr>
      <p:cViewPr varScale="1">
        <p:scale>
          <a:sx n="108" d="100"/>
          <a:sy n="108" d="100"/>
        </p:scale>
        <p:origin x="1760"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230B0-CECA-416E-AC80-BFE85CEF9BB0}" type="datetimeFigureOut">
              <a:rPr lang="en-US" smtClean="0"/>
              <a:pPr/>
              <a:t>7/1/22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501EDA-3D48-48D9-856E-DE193226F1A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Google image search for library brings up this screen of results,</a:t>
            </a:r>
            <a:r>
              <a:rPr lang="en-US" baseline="0" dirty="0"/>
              <a:t> which as we all know represents only one facet of what libraries and their collections look like today.</a:t>
            </a:r>
            <a:endParaRPr lang="en-US" dirty="0"/>
          </a:p>
        </p:txBody>
      </p:sp>
      <p:sp>
        <p:nvSpPr>
          <p:cNvPr id="4" name="Slide Number Placeholder 3"/>
          <p:cNvSpPr>
            <a:spLocks noGrp="1"/>
          </p:cNvSpPr>
          <p:nvPr>
            <p:ph type="sldNum" sz="quarter" idx="10"/>
          </p:nvPr>
        </p:nvSpPr>
        <p:spPr/>
        <p:txBody>
          <a:bodyPr/>
          <a:lstStyle/>
          <a:p>
            <a:fld id="{C1501EDA-3D48-48D9-856E-DE193226F1A7}"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investment in e-content by ARL Libraries</a:t>
            </a:r>
            <a:r>
              <a:rPr lang="en-US" baseline="0" dirty="0"/>
              <a:t> exceeded half a billion dollars in 2006-2007.   A given library’s content is scattered across dozens of servers and platforms, often leaving users uncertain about where to start or what resource to use.  </a:t>
            </a:r>
            <a:endParaRPr lang="en-US" dirty="0"/>
          </a:p>
        </p:txBody>
      </p:sp>
      <p:sp>
        <p:nvSpPr>
          <p:cNvPr id="4" name="Slide Number Placeholder 3"/>
          <p:cNvSpPr>
            <a:spLocks noGrp="1"/>
          </p:cNvSpPr>
          <p:nvPr>
            <p:ph type="sldNum" sz="quarter" idx="10"/>
          </p:nvPr>
        </p:nvSpPr>
        <p:spPr/>
        <p:txBody>
          <a:bodyPr/>
          <a:lstStyle/>
          <a:p>
            <a:fld id="{C1501EDA-3D48-48D9-856E-DE193226F1A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Our users increasingly expect the complex world of information in which they exist to be easily and intuitively explored.</a:t>
            </a:r>
            <a:r>
              <a:rPr lang="en-US" baseline="0" dirty="0"/>
              <a:t>  If Google, Amazon, YouTube, and so on can do it, why can’t libraries provide equally accessible tools? </a:t>
            </a:r>
            <a:endParaRPr lang="en-US" dirty="0"/>
          </a:p>
        </p:txBody>
      </p:sp>
      <p:sp>
        <p:nvSpPr>
          <p:cNvPr id="4" name="Slide Number Placeholder 3"/>
          <p:cNvSpPr>
            <a:spLocks noGrp="1"/>
          </p:cNvSpPr>
          <p:nvPr>
            <p:ph type="sldNum" sz="quarter" idx="10"/>
          </p:nvPr>
        </p:nvSpPr>
        <p:spPr/>
        <p:txBody>
          <a:bodyPr/>
          <a:lstStyle/>
          <a:p>
            <a:fld id="{C1501EDA-3D48-48D9-856E-DE193226F1A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501EDA-3D48-48D9-856E-DE193226F1A7}"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1EDA-3D48-48D9-856E-DE193226F1A7}"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Over the past couple</a:t>
            </a:r>
            <a:r>
              <a:rPr lang="en-US" baseline="0" dirty="0"/>
              <a:t> of years the single search box concept so familiar from Google has migrated to library search interfaces.</a:t>
            </a:r>
            <a:endParaRPr lang="en-US" dirty="0"/>
          </a:p>
        </p:txBody>
      </p:sp>
      <p:sp>
        <p:nvSpPr>
          <p:cNvPr id="4" name="Slide Number Placeholder 3"/>
          <p:cNvSpPr>
            <a:spLocks noGrp="1"/>
          </p:cNvSpPr>
          <p:nvPr>
            <p:ph type="sldNum" sz="quarter" idx="10"/>
          </p:nvPr>
        </p:nvSpPr>
        <p:spPr/>
        <p:txBody>
          <a:bodyPr/>
          <a:lstStyle/>
          <a:p>
            <a:fld id="{C1501EDA-3D48-48D9-856E-DE193226F1A7}"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28FCB29-C90A-4372-9EDC-6106F49587F2}" type="datetimeFigureOut">
              <a:rPr lang="en-US" smtClean="0"/>
              <a:pPr/>
              <a:t>7/1/22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8FCB29-C90A-4372-9EDC-6106F49587F2}" type="datetimeFigureOut">
              <a:rPr lang="en-US" smtClean="0"/>
              <a:pPr/>
              <a:t>7/1/22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8FCB29-C90A-4372-9EDC-6106F49587F2}" type="datetimeFigureOut">
              <a:rPr lang="en-US" smtClean="0"/>
              <a:pPr/>
              <a:t>7/1/22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8FCB29-C90A-4372-9EDC-6106F49587F2}" type="datetimeFigureOut">
              <a:rPr lang="en-US" smtClean="0"/>
              <a:pPr/>
              <a:t>7/1/22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8FCB29-C90A-4372-9EDC-6106F49587F2}" type="datetimeFigureOut">
              <a:rPr lang="en-US" smtClean="0"/>
              <a:pPr/>
              <a:t>7/1/22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8FCB29-C90A-4372-9EDC-6106F49587F2}" type="datetimeFigureOut">
              <a:rPr lang="en-US" smtClean="0"/>
              <a:pPr/>
              <a:t>7/1/22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8FCB29-C90A-4372-9EDC-6106F49587F2}" type="datetimeFigureOut">
              <a:rPr lang="en-US" smtClean="0"/>
              <a:pPr/>
              <a:t>7/1/22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8FCB29-C90A-4372-9EDC-6106F49587F2}" type="datetimeFigureOut">
              <a:rPr lang="en-US" smtClean="0"/>
              <a:pPr/>
              <a:t>7/1/22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FCB29-C90A-4372-9EDC-6106F49587F2}" type="datetimeFigureOut">
              <a:rPr lang="en-US" smtClean="0"/>
              <a:pPr/>
              <a:t>7/1/22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8FCB29-C90A-4372-9EDC-6106F49587F2}" type="datetimeFigureOut">
              <a:rPr lang="en-US" smtClean="0"/>
              <a:pPr/>
              <a:t>7/1/22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8FCB29-C90A-4372-9EDC-6106F49587F2}" type="datetimeFigureOut">
              <a:rPr lang="en-US" smtClean="0"/>
              <a:pPr/>
              <a:t>7/1/22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68301-ECE6-42D8-AC26-781402EE0B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8FCB29-C90A-4372-9EDC-6106F49587F2}" type="datetimeFigureOut">
              <a:rPr lang="en-US" smtClean="0"/>
              <a:pPr/>
              <a:t>7/1/22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68301-ECE6-42D8-AC26-781402EE0B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anne.prestamo@okstate.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hello.eboy.com/eboy/wp-content/uploads/shop/EBY_FooBar_35t.pn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470025"/>
          </a:xfrm>
        </p:spPr>
        <p:txBody>
          <a:bodyPr>
            <a:normAutofit/>
          </a:bodyPr>
          <a:lstStyle/>
          <a:p>
            <a:r>
              <a:rPr lang="en-US" dirty="0"/>
              <a:t>Is Google Winning?</a:t>
            </a:r>
          </a:p>
        </p:txBody>
      </p:sp>
      <p:sp>
        <p:nvSpPr>
          <p:cNvPr id="3" name="Subtitle 2"/>
          <p:cNvSpPr>
            <a:spLocks noGrp="1"/>
          </p:cNvSpPr>
          <p:nvPr>
            <p:ph type="subTitle" idx="1"/>
          </p:nvPr>
        </p:nvSpPr>
        <p:spPr/>
        <p:txBody>
          <a:bodyPr>
            <a:normAutofit fontScale="92500"/>
          </a:bodyPr>
          <a:lstStyle/>
          <a:p>
            <a:r>
              <a:rPr lang="en-US" b="1" i="1" dirty="0"/>
              <a:t>how academic libraries are changing their value proposition to attract users </a:t>
            </a:r>
            <a:br>
              <a:rPr lang="en-US" dirty="0"/>
            </a:br>
            <a:r>
              <a:rPr lang="en-US" dirty="0"/>
              <a:t>November 12, 2009</a:t>
            </a:r>
          </a:p>
        </p:txBody>
      </p:sp>
      <p:pic>
        <p:nvPicPr>
          <p:cNvPr id="307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What do we know about use of our e-content?</a:t>
            </a:r>
          </a:p>
        </p:txBody>
      </p:sp>
      <p:sp>
        <p:nvSpPr>
          <p:cNvPr id="3" name="Content Placeholder 2"/>
          <p:cNvSpPr>
            <a:spLocks noGrp="1"/>
          </p:cNvSpPr>
          <p:nvPr>
            <p:ph idx="1"/>
          </p:nvPr>
        </p:nvSpPr>
        <p:spPr>
          <a:xfrm>
            <a:off x="457200" y="2667000"/>
            <a:ext cx="8229600" cy="3459163"/>
          </a:xfrm>
        </p:spPr>
        <p:txBody>
          <a:bodyPr>
            <a:normAutofit/>
          </a:bodyPr>
          <a:lstStyle/>
          <a:p>
            <a:r>
              <a:rPr lang="en-US" dirty="0" err="1"/>
              <a:t>LinkResolvers</a:t>
            </a:r>
            <a:r>
              <a:rPr lang="en-US" dirty="0"/>
              <a:t> drive a significant % of connections to FT </a:t>
            </a:r>
            <a:r>
              <a:rPr lang="en-US" sz="2400" dirty="0"/>
              <a:t>(change from previous year)</a:t>
            </a:r>
          </a:p>
          <a:p>
            <a:pPr>
              <a:lnSpc>
                <a:spcPct val="60000"/>
              </a:lnSpc>
              <a:spcBef>
                <a:spcPts val="0"/>
              </a:spcBef>
            </a:pPr>
            <a:endParaRPr lang="en-US" dirty="0"/>
          </a:p>
          <a:p>
            <a:pPr>
              <a:buNone/>
            </a:pPr>
            <a:r>
              <a:rPr lang="en-US" sz="2800" dirty="0"/>
              <a:t>2007 ↑3.09%   2008 ↑7.68%   2009 ↑ ~20% (</a:t>
            </a:r>
            <a:r>
              <a:rPr lang="en-US" sz="2400" dirty="0"/>
              <a:t>12 mo </a:t>
            </a:r>
            <a:r>
              <a:rPr lang="en-US" sz="2400" dirty="0" err="1"/>
              <a:t>est</a:t>
            </a:r>
            <a:r>
              <a:rPr lang="en-US" sz="2800" dirty="0"/>
              <a:t>)</a:t>
            </a:r>
          </a:p>
          <a:p>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What do we know about use of our e-content?</a:t>
            </a:r>
          </a:p>
        </p:txBody>
      </p:sp>
      <p:sp>
        <p:nvSpPr>
          <p:cNvPr id="3" name="Content Placeholder 2"/>
          <p:cNvSpPr>
            <a:spLocks noGrp="1"/>
          </p:cNvSpPr>
          <p:nvPr>
            <p:ph idx="1"/>
          </p:nvPr>
        </p:nvSpPr>
        <p:spPr>
          <a:xfrm>
            <a:off x="457200" y="2438400"/>
            <a:ext cx="8229600" cy="3687763"/>
          </a:xfrm>
        </p:spPr>
        <p:txBody>
          <a:bodyPr>
            <a:normAutofit/>
          </a:bodyPr>
          <a:lstStyle/>
          <a:p>
            <a:pPr>
              <a:buNone/>
            </a:pPr>
            <a:endParaRPr lang="en-US" dirty="0"/>
          </a:p>
          <a:p>
            <a:r>
              <a:rPr lang="en-US" dirty="0"/>
              <a:t>Federated search has increased traffic to many A&amp;I databases</a:t>
            </a:r>
          </a:p>
          <a:p>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Federated Search Increases</a:t>
            </a:r>
            <a:br>
              <a:rPr lang="en-US" dirty="0"/>
            </a:br>
            <a:r>
              <a:rPr lang="en-US" dirty="0"/>
              <a:t> </a:t>
            </a:r>
            <a:r>
              <a:rPr lang="en-US" sz="2700" dirty="0"/>
              <a:t>(change from previous year)</a:t>
            </a:r>
          </a:p>
        </p:txBody>
      </p:sp>
      <p:graphicFrame>
        <p:nvGraphicFramePr>
          <p:cNvPr id="6" name="Content Placeholder 5"/>
          <p:cNvGraphicFramePr>
            <a:graphicFrameLocks noGrp="1"/>
          </p:cNvGraphicFramePr>
          <p:nvPr>
            <p:ph idx="1"/>
          </p:nvPr>
        </p:nvGraphicFramePr>
        <p:xfrm>
          <a:off x="457200" y="1905000"/>
          <a:ext cx="8229600" cy="3711575"/>
        </p:xfrm>
        <a:graphic>
          <a:graphicData uri="http://schemas.openxmlformats.org/drawingml/2006/table">
            <a:tbl>
              <a:tblPr firstRow="1" bandRow="1">
                <a:tableStyleId>{10A1B5D5-9B99-4C35-A422-299274C87663}</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pPr algn="l" fontAlgn="b"/>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2007</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a:t>2008</a:t>
                      </a:r>
                      <a:endParaRPr lang="en-US" sz="2000" b="0" i="0" u="none" strike="noStrike">
                        <a:solidFill>
                          <a:srgbClr val="000000"/>
                        </a:solidFill>
                        <a:latin typeface="Calibri"/>
                      </a:endParaRPr>
                    </a:p>
                  </a:txBody>
                  <a:tcPr marL="9525" marR="9525" marT="9525" marB="0" anchor="b"/>
                </a:tc>
                <a:extLst>
                  <a:ext uri="{0D108BD9-81ED-4DB2-BD59-A6C34878D82A}">
                    <a16:rowId xmlns:a16="http://schemas.microsoft.com/office/drawing/2014/main" val="10000"/>
                  </a:ext>
                </a:extLst>
              </a:tr>
              <a:tr h="370840">
                <a:tc>
                  <a:txBody>
                    <a:bodyPr/>
                    <a:lstStyle/>
                    <a:p>
                      <a:pPr algn="l" fontAlgn="b"/>
                      <a:r>
                        <a:rPr lang="en-US" sz="2000" u="none" strike="noStrike" dirty="0"/>
                        <a:t>Essay &amp; General Literature Index</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27.64%</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a:t>26.48%</a:t>
                      </a:r>
                      <a:endParaRPr lang="en-US" sz="2000" b="0" i="0" u="none" strike="noStrike">
                        <a:solidFill>
                          <a:srgbClr val="000000"/>
                        </a:solidFill>
                        <a:latin typeface="Calibri"/>
                      </a:endParaRPr>
                    </a:p>
                  </a:txBody>
                  <a:tcPr marL="9525" marR="9525" marT="9525" marB="0" anchor="b"/>
                </a:tc>
                <a:extLst>
                  <a:ext uri="{0D108BD9-81ED-4DB2-BD59-A6C34878D82A}">
                    <a16:rowId xmlns:a16="http://schemas.microsoft.com/office/drawing/2014/main" val="10001"/>
                  </a:ext>
                </a:extLst>
              </a:tr>
              <a:tr h="370840">
                <a:tc>
                  <a:txBody>
                    <a:bodyPr/>
                    <a:lstStyle/>
                    <a:p>
                      <a:pPr algn="l" fontAlgn="b"/>
                      <a:r>
                        <a:rPr lang="en-US" sz="2000" u="none" strike="noStrike" dirty="0"/>
                        <a:t>General Science Abstracts</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21.87%</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27.45%</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2"/>
                  </a:ext>
                </a:extLst>
              </a:tr>
              <a:tr h="370840">
                <a:tc>
                  <a:txBody>
                    <a:bodyPr/>
                    <a:lstStyle/>
                    <a:p>
                      <a:pPr algn="l" fontAlgn="b"/>
                      <a:r>
                        <a:rPr lang="en-US" sz="2000" u="none" strike="noStrike" dirty="0"/>
                        <a:t>Hospitality &amp; Tourism Index</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86.36%</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405.16%</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3"/>
                  </a:ext>
                </a:extLst>
              </a:tr>
              <a:tr h="370840">
                <a:tc>
                  <a:txBody>
                    <a:bodyPr/>
                    <a:lstStyle/>
                    <a:p>
                      <a:pPr algn="l" fontAlgn="b"/>
                      <a:r>
                        <a:rPr lang="en-US" sz="2000" u="none" strike="noStrike" dirty="0" err="1"/>
                        <a:t>Inspec</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29.16%</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25.76%</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4"/>
                  </a:ext>
                </a:extLst>
              </a:tr>
              <a:tr h="370840">
                <a:tc>
                  <a:txBody>
                    <a:bodyPr/>
                    <a:lstStyle/>
                    <a:p>
                      <a:pPr algn="l" fontAlgn="b"/>
                      <a:r>
                        <a:rPr lang="en-US" sz="2000" u="none" strike="noStrike" dirty="0" err="1"/>
                        <a:t>PsycARTICLES</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28.31%</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19.56%</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5"/>
                  </a:ext>
                </a:extLst>
              </a:tr>
              <a:tr h="370840">
                <a:tc>
                  <a:txBody>
                    <a:bodyPr/>
                    <a:lstStyle/>
                    <a:p>
                      <a:pPr algn="l" fontAlgn="b"/>
                      <a:r>
                        <a:rPr lang="en-US" sz="2000" u="none" strike="noStrike" dirty="0"/>
                        <a:t>RILM  Abstracts of Music Literature</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58.41%</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33.19%</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6"/>
                  </a:ext>
                </a:extLst>
              </a:tr>
              <a:tr h="370840">
                <a:tc>
                  <a:txBody>
                    <a:bodyPr/>
                    <a:lstStyle/>
                    <a:p>
                      <a:pPr algn="l" fontAlgn="b"/>
                      <a:r>
                        <a:rPr lang="en-US" sz="2000" u="none" strike="noStrike" dirty="0" err="1"/>
                        <a:t>SPORTDiscus</a:t>
                      </a:r>
                      <a:endParaRPr lang="en-US" sz="2000" b="0" i="0" u="none" strike="noStrike" dirty="0">
                        <a:solidFill>
                          <a:srgbClr val="000000"/>
                        </a:solidFill>
                        <a:latin typeface="Arial Narrow"/>
                      </a:endParaRPr>
                    </a:p>
                  </a:txBody>
                  <a:tcPr marL="9525" marR="9525" marT="9525" marB="0" anchor="b"/>
                </a:tc>
                <a:tc>
                  <a:txBody>
                    <a:bodyPr/>
                    <a:lstStyle/>
                    <a:p>
                      <a:pPr algn="r" fontAlgn="b"/>
                      <a:r>
                        <a:rPr lang="en-US" sz="2000" u="none" strike="noStrike" dirty="0"/>
                        <a:t>24.38%</a:t>
                      </a:r>
                      <a:endParaRPr lang="en-US" sz="2000" b="0" i="0" u="none" strike="noStrike" dirty="0">
                        <a:solidFill>
                          <a:srgbClr val="000000"/>
                        </a:solidFill>
                        <a:latin typeface="Calibri"/>
                      </a:endParaRPr>
                    </a:p>
                  </a:txBody>
                  <a:tcPr marL="9525" marR="9525" marT="9525" marB="0" anchor="b"/>
                </a:tc>
                <a:tc>
                  <a:txBody>
                    <a:bodyPr/>
                    <a:lstStyle/>
                    <a:p>
                      <a:pPr algn="r" fontAlgn="b"/>
                      <a:r>
                        <a:rPr lang="en-US" sz="2000" u="none" strike="noStrike" dirty="0"/>
                        <a:t>29.20%</a:t>
                      </a:r>
                      <a:endParaRPr lang="en-US" sz="20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7"/>
                  </a:ext>
                </a:extLst>
              </a:tr>
            </a:tbl>
          </a:graphicData>
        </a:graphic>
      </p:graphicFrame>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What’s the bottom line?</a:t>
            </a:r>
          </a:p>
        </p:txBody>
      </p:sp>
      <p:graphicFrame>
        <p:nvGraphicFramePr>
          <p:cNvPr id="4" name="Content Placeholder 3"/>
          <p:cNvGraphicFramePr>
            <a:graphicFrameLocks noGrp="1"/>
          </p:cNvGraphicFramePr>
          <p:nvPr>
            <p:ph idx="1"/>
          </p:nvPr>
        </p:nvGraphicFramePr>
        <p:xfrm>
          <a:off x="457200" y="2070100"/>
          <a:ext cx="8229600" cy="3086100"/>
        </p:xfrm>
        <a:graphic>
          <a:graphicData uri="http://schemas.openxmlformats.org/drawingml/2006/table">
            <a:tbl>
              <a:tblPr firstRow="1" bandRow="1">
                <a:tableStyleId>{10A1B5D5-9B99-4C35-A422-299274C87663}</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gridSpan="2">
                  <a:txBody>
                    <a:bodyPr/>
                    <a:lstStyle/>
                    <a:p>
                      <a:pPr algn="ctr"/>
                      <a:r>
                        <a:rPr lang="en-US" sz="3200" dirty="0"/>
                        <a:t>Change in Cost per</a:t>
                      </a:r>
                      <a:r>
                        <a:rPr lang="en-US" sz="3200" baseline="0" dirty="0"/>
                        <a:t> Article Downloaded</a:t>
                      </a:r>
                      <a:endParaRPr lang="en-US" sz="3200" dirty="0"/>
                    </a:p>
                  </a:txBody>
                  <a:tcPr/>
                </a:tc>
                <a:tc hMerge="1">
                  <a:txBody>
                    <a:bodyPr/>
                    <a:lstStyle/>
                    <a:p>
                      <a:endParaRPr lang="en-US" dirty="0"/>
                    </a:p>
                  </a:txBody>
                  <a:tcPr/>
                </a:tc>
                <a:extLst>
                  <a:ext uri="{0D108BD9-81ED-4DB2-BD59-A6C34878D82A}">
                    <a16:rowId xmlns:a16="http://schemas.microsoft.com/office/drawing/2014/main" val="10000"/>
                  </a:ext>
                </a:extLst>
              </a:tr>
              <a:tr h="370840">
                <a:tc gridSpan="2">
                  <a:txBody>
                    <a:bodyPr/>
                    <a:lstStyle/>
                    <a:p>
                      <a:pPr algn="ctr"/>
                      <a:r>
                        <a:rPr lang="en-US" sz="2800" dirty="0"/>
                        <a:t>2005-2008</a:t>
                      </a:r>
                    </a:p>
                  </a:txBody>
                  <a:tcPr/>
                </a:tc>
                <a:tc hMerge="1">
                  <a:txBody>
                    <a:bodyPr/>
                    <a:lstStyle/>
                    <a:p>
                      <a:endParaRPr lang="en-US" dirty="0"/>
                    </a:p>
                  </a:txBody>
                  <a:tcPr/>
                </a:tc>
                <a:extLst>
                  <a:ext uri="{0D108BD9-81ED-4DB2-BD59-A6C34878D82A}">
                    <a16:rowId xmlns:a16="http://schemas.microsoft.com/office/drawing/2014/main" val="10001"/>
                  </a:ext>
                </a:extLst>
              </a:tr>
              <a:tr h="370840">
                <a:tc>
                  <a:txBody>
                    <a:bodyPr/>
                    <a:lstStyle/>
                    <a:p>
                      <a:pPr algn="l" fontAlgn="b"/>
                      <a:r>
                        <a:rPr lang="en-US" sz="3200" u="none" strike="noStrike" dirty="0"/>
                        <a:t>Package A</a:t>
                      </a:r>
                      <a:endParaRPr lang="en-US" sz="3200" b="0" i="0" u="none" strike="noStrike" dirty="0">
                        <a:solidFill>
                          <a:srgbClr val="000000"/>
                        </a:solidFill>
                        <a:latin typeface="Calibri"/>
                      </a:endParaRPr>
                    </a:p>
                  </a:txBody>
                  <a:tcPr marL="9525" marR="9525" marT="9525" marB="0" anchor="b"/>
                </a:tc>
                <a:tc>
                  <a:txBody>
                    <a:bodyPr/>
                    <a:lstStyle/>
                    <a:p>
                      <a:pPr algn="r" fontAlgn="b"/>
                      <a:r>
                        <a:rPr lang="en-US" sz="3200" u="none" strike="noStrike" dirty="0"/>
                        <a:t>-28.39%</a:t>
                      </a:r>
                      <a:endParaRPr lang="en-US" sz="32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2"/>
                  </a:ext>
                </a:extLst>
              </a:tr>
              <a:tr h="370840">
                <a:tc>
                  <a:txBody>
                    <a:bodyPr/>
                    <a:lstStyle/>
                    <a:p>
                      <a:pPr algn="l" fontAlgn="b"/>
                      <a:r>
                        <a:rPr lang="en-US" sz="3200" u="none" strike="noStrike" dirty="0"/>
                        <a:t>Package B</a:t>
                      </a:r>
                      <a:endParaRPr lang="en-US" sz="3200" b="0" i="0" u="none" strike="noStrike" dirty="0">
                        <a:solidFill>
                          <a:srgbClr val="000000"/>
                        </a:solidFill>
                        <a:latin typeface="Calibri"/>
                      </a:endParaRPr>
                    </a:p>
                  </a:txBody>
                  <a:tcPr marL="9525" marR="9525" marT="9525" marB="0" anchor="b"/>
                </a:tc>
                <a:tc>
                  <a:txBody>
                    <a:bodyPr/>
                    <a:lstStyle/>
                    <a:p>
                      <a:pPr algn="r" fontAlgn="b"/>
                      <a:r>
                        <a:rPr lang="en-US" sz="3200" u="none" strike="noStrike" dirty="0"/>
                        <a:t>-26.83%</a:t>
                      </a:r>
                      <a:endParaRPr lang="en-US" sz="32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3"/>
                  </a:ext>
                </a:extLst>
              </a:tr>
              <a:tr h="370840">
                <a:tc>
                  <a:txBody>
                    <a:bodyPr/>
                    <a:lstStyle/>
                    <a:p>
                      <a:pPr algn="l" fontAlgn="b"/>
                      <a:r>
                        <a:rPr lang="en-US" sz="3200" u="none" strike="noStrike" dirty="0"/>
                        <a:t>Package C</a:t>
                      </a:r>
                      <a:endParaRPr lang="en-US" sz="3200" b="0" i="0" u="none" strike="noStrike" dirty="0">
                        <a:solidFill>
                          <a:srgbClr val="000000"/>
                        </a:solidFill>
                        <a:latin typeface="Calibri"/>
                      </a:endParaRPr>
                    </a:p>
                  </a:txBody>
                  <a:tcPr marL="9525" marR="9525" marT="9525" marB="0" anchor="b"/>
                </a:tc>
                <a:tc>
                  <a:txBody>
                    <a:bodyPr/>
                    <a:lstStyle/>
                    <a:p>
                      <a:pPr algn="r" fontAlgn="b"/>
                      <a:r>
                        <a:rPr lang="en-US" sz="3200" u="none" strike="noStrike" dirty="0"/>
                        <a:t>-14.49%</a:t>
                      </a:r>
                      <a:endParaRPr lang="en-US" sz="32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4"/>
                  </a:ext>
                </a:extLst>
              </a:tr>
              <a:tr h="370840">
                <a:tc>
                  <a:txBody>
                    <a:bodyPr/>
                    <a:lstStyle/>
                    <a:p>
                      <a:pPr algn="l" fontAlgn="b"/>
                      <a:r>
                        <a:rPr lang="en-US" sz="3200" u="none" strike="noStrike" dirty="0"/>
                        <a:t>Package D</a:t>
                      </a:r>
                      <a:endParaRPr lang="en-US" sz="3200" b="0" i="0" u="none" strike="noStrike" dirty="0">
                        <a:solidFill>
                          <a:srgbClr val="000000"/>
                        </a:solidFill>
                        <a:latin typeface="Calibri"/>
                      </a:endParaRPr>
                    </a:p>
                  </a:txBody>
                  <a:tcPr marL="9525" marR="9525" marT="9525" marB="0" anchor="b"/>
                </a:tc>
                <a:tc>
                  <a:txBody>
                    <a:bodyPr/>
                    <a:lstStyle/>
                    <a:p>
                      <a:pPr algn="r" fontAlgn="b"/>
                      <a:r>
                        <a:rPr lang="en-US" sz="3200" u="none" strike="noStrike" dirty="0"/>
                        <a:t>-47.09%</a:t>
                      </a:r>
                      <a:endParaRPr lang="en-US" sz="32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5"/>
                  </a:ext>
                </a:extLst>
              </a:tr>
            </a:tbl>
          </a:graphicData>
        </a:graphic>
      </p:graphicFrame>
      <p:pic>
        <p:nvPicPr>
          <p:cNvPr id="5"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What’s the bottom line?</a:t>
            </a:r>
          </a:p>
        </p:txBody>
      </p:sp>
      <p:graphicFrame>
        <p:nvGraphicFramePr>
          <p:cNvPr id="4" name="Content Placeholder 3"/>
          <p:cNvGraphicFramePr>
            <a:graphicFrameLocks noGrp="1"/>
          </p:cNvGraphicFramePr>
          <p:nvPr>
            <p:ph idx="1"/>
          </p:nvPr>
        </p:nvGraphicFramePr>
        <p:xfrm>
          <a:off x="457200" y="1600200"/>
          <a:ext cx="8229600" cy="3693160"/>
        </p:xfrm>
        <a:graphic>
          <a:graphicData uri="http://schemas.openxmlformats.org/drawingml/2006/table">
            <a:tbl>
              <a:tblPr firstRow="1" bandRow="1">
                <a:tableStyleId>{10A1B5D5-9B99-4C35-A422-299274C87663}</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gridSpan="2">
                  <a:txBody>
                    <a:bodyPr/>
                    <a:lstStyle/>
                    <a:p>
                      <a:pPr algn="ctr"/>
                      <a:r>
                        <a:rPr lang="en-US" sz="3200" dirty="0"/>
                        <a:t>Change in Cost per</a:t>
                      </a:r>
                      <a:r>
                        <a:rPr lang="en-US" sz="3200" baseline="0" dirty="0"/>
                        <a:t> Search</a:t>
                      </a:r>
                      <a:endParaRPr lang="en-US" sz="3200" dirty="0"/>
                    </a:p>
                  </a:txBody>
                  <a:tcPr/>
                </a:tc>
                <a:tc hMerge="1">
                  <a:txBody>
                    <a:bodyPr/>
                    <a:lstStyle/>
                    <a:p>
                      <a:endParaRPr lang="en-US" dirty="0"/>
                    </a:p>
                  </a:txBody>
                  <a:tcPr/>
                </a:tc>
                <a:extLst>
                  <a:ext uri="{0D108BD9-81ED-4DB2-BD59-A6C34878D82A}">
                    <a16:rowId xmlns:a16="http://schemas.microsoft.com/office/drawing/2014/main" val="10000"/>
                  </a:ext>
                </a:extLst>
              </a:tr>
              <a:tr h="370840">
                <a:tc gridSpan="2">
                  <a:txBody>
                    <a:bodyPr/>
                    <a:lstStyle/>
                    <a:p>
                      <a:pPr algn="ctr"/>
                      <a:r>
                        <a:rPr lang="en-US" sz="2800" dirty="0"/>
                        <a:t>2005-2008</a:t>
                      </a:r>
                    </a:p>
                  </a:txBody>
                  <a:tcPr/>
                </a:tc>
                <a:tc hMerge="1">
                  <a:txBody>
                    <a:bodyPr/>
                    <a:lstStyle/>
                    <a:p>
                      <a:endParaRPr lang="en-US" dirty="0"/>
                    </a:p>
                  </a:txBody>
                  <a:tcPr/>
                </a:tc>
                <a:extLst>
                  <a:ext uri="{0D108BD9-81ED-4DB2-BD59-A6C34878D82A}">
                    <a16:rowId xmlns:a16="http://schemas.microsoft.com/office/drawing/2014/main" val="10001"/>
                  </a:ext>
                </a:extLst>
              </a:tr>
              <a:tr h="370840">
                <a:tc>
                  <a:txBody>
                    <a:bodyPr/>
                    <a:lstStyle/>
                    <a:p>
                      <a:pPr algn="l" fontAlgn="b"/>
                      <a:r>
                        <a:rPr lang="en-US" sz="2000" u="none" strike="noStrike" dirty="0"/>
                        <a:t>Essay &amp; General Literature Index</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-91.89%</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2"/>
                  </a:ext>
                </a:extLst>
              </a:tr>
              <a:tr h="370840">
                <a:tc>
                  <a:txBody>
                    <a:bodyPr/>
                    <a:lstStyle/>
                    <a:p>
                      <a:pPr algn="l" fontAlgn="b"/>
                      <a:r>
                        <a:rPr lang="en-US" sz="2000" u="none" strike="noStrike" dirty="0"/>
                        <a:t>General Science Abstracts</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-84.40%</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370840">
                <a:tc>
                  <a:txBody>
                    <a:bodyPr/>
                    <a:lstStyle/>
                    <a:p>
                      <a:pPr algn="l" fontAlgn="b"/>
                      <a:r>
                        <a:rPr lang="en-US" sz="2000" u="none" strike="noStrike" dirty="0"/>
                        <a:t>Hospitality &amp; Tourism Index</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-86.73%</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370840">
                <a:tc>
                  <a:txBody>
                    <a:bodyPr/>
                    <a:lstStyle/>
                    <a:p>
                      <a:pPr algn="l" fontAlgn="b"/>
                      <a:r>
                        <a:rPr lang="en-US" sz="2000" u="none" strike="noStrike" dirty="0" err="1"/>
                        <a:t>Inspec</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-92.70%</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370840">
                <a:tc>
                  <a:txBody>
                    <a:bodyPr/>
                    <a:lstStyle/>
                    <a:p>
                      <a:pPr algn="l" fontAlgn="b"/>
                      <a:r>
                        <a:rPr lang="en-US" sz="2000" u="none" strike="noStrike" dirty="0" err="1"/>
                        <a:t>PsycARTICLES</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-70.94%</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6"/>
                  </a:ext>
                </a:extLst>
              </a:tr>
              <a:tr h="370840">
                <a:tc>
                  <a:txBody>
                    <a:bodyPr/>
                    <a:lstStyle/>
                    <a:p>
                      <a:pPr algn="l" fontAlgn="b"/>
                      <a:r>
                        <a:rPr lang="en-US" sz="2000" u="none" strike="noStrike"/>
                        <a:t>RILM  Abstracts of Music Literature</a:t>
                      </a:r>
                      <a:endParaRPr lang="en-US" sz="2000" b="1" i="0" u="none" strike="noStrike">
                        <a:solidFill>
                          <a:srgbClr val="000000"/>
                        </a:solidFill>
                        <a:latin typeface="Arial Narrow"/>
                      </a:endParaRPr>
                    </a:p>
                  </a:txBody>
                  <a:tcPr marL="9525" marR="9525" marT="9525" marB="0" anchor="b"/>
                </a:tc>
                <a:tc>
                  <a:txBody>
                    <a:bodyPr/>
                    <a:lstStyle/>
                    <a:p>
                      <a:pPr algn="r" fontAlgn="b"/>
                      <a:r>
                        <a:rPr lang="en-US" sz="2000" u="none" strike="noStrike" kern="1200" dirty="0"/>
                        <a:t>-94.35%</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7"/>
                  </a:ext>
                </a:extLst>
              </a:tr>
              <a:tr h="370840">
                <a:tc>
                  <a:txBody>
                    <a:bodyPr/>
                    <a:lstStyle/>
                    <a:p>
                      <a:pPr algn="l" fontAlgn="b"/>
                      <a:r>
                        <a:rPr lang="en-US" sz="2000" u="none" strike="noStrike" dirty="0" err="1"/>
                        <a:t>SPORTDiscus</a:t>
                      </a:r>
                      <a:endParaRPr lang="en-US" sz="2000" b="1" i="0" u="none" strike="noStrike" dirty="0">
                        <a:solidFill>
                          <a:srgbClr val="000000"/>
                        </a:solidFill>
                        <a:latin typeface="Arial Narrow"/>
                      </a:endParaRPr>
                    </a:p>
                  </a:txBody>
                  <a:tcPr marL="9525" marR="9525" marT="9525" marB="0" anchor="b"/>
                </a:tc>
                <a:tc>
                  <a:txBody>
                    <a:bodyPr/>
                    <a:lstStyle/>
                    <a:p>
                      <a:pPr algn="r" fontAlgn="b"/>
                      <a:r>
                        <a:rPr lang="en-US" sz="2000" u="none" strike="noStrike" kern="1200" dirty="0"/>
                        <a:t>-95.77%</a:t>
                      </a:r>
                      <a:endParaRPr lang="en-US" sz="2000" b="1" u="none" strike="noStrike"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8"/>
                  </a:ext>
                </a:extLst>
              </a:tr>
            </a:tbl>
          </a:graphicData>
        </a:graphic>
      </p:graphicFrame>
      <p:pic>
        <p:nvPicPr>
          <p:cNvPr id="5"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Issues with fed search</a:t>
            </a:r>
          </a:p>
        </p:txBody>
      </p:sp>
      <p:sp>
        <p:nvSpPr>
          <p:cNvPr id="3" name="Content Placeholder 2"/>
          <p:cNvSpPr>
            <a:spLocks noGrp="1"/>
          </p:cNvSpPr>
          <p:nvPr>
            <p:ph idx="1"/>
          </p:nvPr>
        </p:nvSpPr>
        <p:spPr>
          <a:xfrm>
            <a:off x="457200" y="2438400"/>
            <a:ext cx="8229600" cy="3687763"/>
          </a:xfrm>
        </p:spPr>
        <p:txBody>
          <a:bodyPr/>
          <a:lstStyle/>
          <a:p>
            <a:r>
              <a:rPr lang="en-US" dirty="0"/>
              <a:t>Connectivity issues, timeouts, erratic results</a:t>
            </a:r>
          </a:p>
          <a:p>
            <a:r>
              <a:rPr lang="en-US" dirty="0"/>
              <a:t>Distortion of usage statistics from some providers</a:t>
            </a:r>
          </a:p>
          <a:p>
            <a:r>
              <a:rPr lang="en-US" dirty="0"/>
              <a:t>Problems aggregating/displaying results with varying formats and field structures</a:t>
            </a:r>
          </a:p>
          <a:p>
            <a:r>
              <a:rPr lang="en-US" dirty="0" err="1"/>
              <a:t>OpenURL</a:t>
            </a:r>
            <a:r>
              <a:rPr lang="en-US" dirty="0"/>
              <a:t> links sometimes fail because of this</a:t>
            </a:r>
          </a:p>
          <a:p>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728701"/>
            <a:ext cx="3250571" cy="1633499"/>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0" y="5486400"/>
            <a:ext cx="9144000" cy="628037"/>
          </a:xfrm>
          <a:prstGeom prst="rect">
            <a:avLst/>
          </a:prstGeom>
          <a:noFill/>
          <a:ln w="9525">
            <a:noFill/>
            <a:miter lim="800000"/>
            <a:headEnd/>
            <a:tailEnd/>
          </a:ln>
          <a:effectLst/>
        </p:spPr>
      </p:pic>
      <p:pic>
        <p:nvPicPr>
          <p:cNvPr id="6" name="Picture 2"/>
          <p:cNvPicPr>
            <a:picLocks noChangeAspect="1" noChangeArrowheads="1"/>
          </p:cNvPicPr>
          <p:nvPr/>
        </p:nvPicPr>
        <p:blipFill>
          <a:blip r:embed="rId5" cstate="print"/>
          <a:srcRect b="13287"/>
          <a:stretch>
            <a:fillRect/>
          </a:stretch>
        </p:blipFill>
        <p:spPr bwMode="auto">
          <a:xfrm>
            <a:off x="4786313" y="0"/>
            <a:ext cx="4357687" cy="1741682"/>
          </a:xfrm>
          <a:prstGeom prst="rect">
            <a:avLst/>
          </a:prstGeom>
          <a:noFill/>
          <a:ln w="9525">
            <a:noFill/>
            <a:miter lim="800000"/>
            <a:headEnd/>
            <a:tailEnd/>
          </a:ln>
          <a:effectLst/>
        </p:spPr>
      </p:pic>
      <p:pic>
        <p:nvPicPr>
          <p:cNvPr id="2054" name="Picture 6"/>
          <p:cNvPicPr>
            <a:picLocks noChangeAspect="1" noChangeArrowheads="1"/>
          </p:cNvPicPr>
          <p:nvPr/>
        </p:nvPicPr>
        <p:blipFill>
          <a:blip r:embed="rId6" cstate="print"/>
          <a:srcRect/>
          <a:stretch>
            <a:fillRect/>
          </a:stretch>
        </p:blipFill>
        <p:spPr bwMode="auto">
          <a:xfrm>
            <a:off x="533400" y="2971800"/>
            <a:ext cx="4229100" cy="1009650"/>
          </a:xfrm>
          <a:prstGeom prst="rect">
            <a:avLst/>
          </a:prstGeom>
          <a:noFill/>
          <a:ln w="9525">
            <a:noFill/>
            <a:miter lim="800000"/>
            <a:headEnd/>
            <a:tailEnd/>
          </a:ln>
          <a:effectLst/>
        </p:spPr>
      </p:pic>
      <p:pic>
        <p:nvPicPr>
          <p:cNvPr id="2056" name="Picture 8"/>
          <p:cNvPicPr>
            <a:picLocks noChangeAspect="1" noChangeArrowheads="1"/>
          </p:cNvPicPr>
          <p:nvPr/>
        </p:nvPicPr>
        <p:blipFill>
          <a:blip r:embed="rId7" cstate="print"/>
          <a:srcRect/>
          <a:stretch>
            <a:fillRect/>
          </a:stretch>
        </p:blipFill>
        <p:spPr bwMode="auto">
          <a:xfrm>
            <a:off x="5029200" y="2895600"/>
            <a:ext cx="3390900" cy="757238"/>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What about that single search box?</a:t>
            </a:r>
          </a:p>
        </p:txBody>
      </p:sp>
      <p:sp>
        <p:nvSpPr>
          <p:cNvPr id="5" name="Content Placeholder 4"/>
          <p:cNvSpPr>
            <a:spLocks noGrp="1"/>
          </p:cNvSpPr>
          <p:nvPr>
            <p:ph idx="1"/>
          </p:nvPr>
        </p:nvSpPr>
        <p:spPr>
          <a:xfrm>
            <a:off x="457200" y="2209800"/>
            <a:ext cx="8229600" cy="3916363"/>
          </a:xfrm>
        </p:spPr>
        <p:txBody>
          <a:bodyPr/>
          <a:lstStyle/>
          <a:p>
            <a:r>
              <a:rPr lang="en-US" dirty="0"/>
              <a:t>We’re </a:t>
            </a:r>
            <a:r>
              <a:rPr lang="en-US" dirty="0" err="1"/>
              <a:t>dumbing</a:t>
            </a:r>
            <a:r>
              <a:rPr lang="en-US" dirty="0"/>
              <a:t> down our catalogs</a:t>
            </a:r>
          </a:p>
          <a:p>
            <a:r>
              <a:rPr lang="en-US" dirty="0"/>
              <a:t>We’re dumping all the $$$ and work we’ve done in creating rich MARC records</a:t>
            </a:r>
          </a:p>
          <a:p>
            <a:r>
              <a:rPr lang="en-US" dirty="0"/>
              <a:t>Subject searching is IMPORTANT</a:t>
            </a:r>
          </a:p>
          <a:p>
            <a:r>
              <a:rPr lang="en-US" dirty="0"/>
              <a:t>We just need to teach them to use the specialized tools we’ve built</a:t>
            </a:r>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Scholarly, Popular, and Blog Views?</a:t>
            </a:r>
          </a:p>
        </p:txBody>
      </p:sp>
      <p:sp>
        <p:nvSpPr>
          <p:cNvPr id="3" name="Content Placeholder 2"/>
          <p:cNvSpPr>
            <a:spLocks noGrp="1"/>
          </p:cNvSpPr>
          <p:nvPr>
            <p:ph idx="1"/>
          </p:nvPr>
        </p:nvSpPr>
        <p:spPr>
          <a:xfrm>
            <a:off x="457200" y="1981200"/>
            <a:ext cx="8229600" cy="4144963"/>
          </a:xfrm>
        </p:spPr>
        <p:txBody>
          <a:bodyPr>
            <a:normAutofit fontScale="92500" lnSpcReduction="20000"/>
          </a:bodyPr>
          <a:lstStyle/>
          <a:p>
            <a:r>
              <a:rPr lang="en-US" dirty="0"/>
              <a:t>“ ’</a:t>
            </a:r>
            <a:r>
              <a:rPr lang="en-US" dirty="0" err="1"/>
              <a:t>Googlization</a:t>
            </a:r>
            <a:r>
              <a:rPr lang="en-US" dirty="0"/>
              <a:t> is bastardization’ of the research and reference process. ”</a:t>
            </a:r>
          </a:p>
          <a:p>
            <a:pPr lvl="1"/>
            <a:r>
              <a:rPr lang="en-US" sz="1300" dirty="0"/>
              <a:t>2006. Norris, Benjamin P. “Google: Its Impact on the Library”. </a:t>
            </a:r>
            <a:r>
              <a:rPr lang="en-US" sz="1300" b="1" dirty="0"/>
              <a:t>Library Hi Tech News </a:t>
            </a:r>
            <a:r>
              <a:rPr lang="en-US" sz="1300" dirty="0"/>
              <a:t>23 (9)  9 – 11.</a:t>
            </a:r>
          </a:p>
          <a:p>
            <a:r>
              <a:rPr lang="en-US" dirty="0"/>
              <a:t>“Is Google Making Us Stupid?”</a:t>
            </a:r>
          </a:p>
          <a:p>
            <a:pPr lvl="1"/>
            <a:r>
              <a:rPr lang="en-US" sz="1300" dirty="0"/>
              <a:t>http://www.theatlantic.com/doc/200807/google</a:t>
            </a:r>
          </a:p>
          <a:p>
            <a:r>
              <a:rPr lang="en-US" dirty="0"/>
              <a:t>“Web 2.0: Opening up, or </a:t>
            </a:r>
            <a:r>
              <a:rPr lang="en-US" dirty="0" err="1"/>
              <a:t>dumbing</a:t>
            </a:r>
            <a:r>
              <a:rPr lang="en-US" dirty="0"/>
              <a:t> down? Are Google, Wikipedia, YouTube, and other Web 2.0 giants the scourge of American culture, laying waste to its 20th-century institutions and </a:t>
            </a:r>
            <a:r>
              <a:rPr lang="en-US" dirty="0" err="1"/>
              <a:t>dumbing</a:t>
            </a:r>
            <a:r>
              <a:rPr lang="en-US" dirty="0"/>
              <a:t> down society? “</a:t>
            </a:r>
          </a:p>
          <a:p>
            <a:pPr lvl="1"/>
            <a:r>
              <a:rPr lang="en-US" sz="1300" dirty="0"/>
              <a:t>http://www.physorg.com/news126453534.html</a:t>
            </a:r>
          </a:p>
          <a:p>
            <a:pPr>
              <a:buNone/>
            </a:pPr>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a:t>How much do you know about your OPAC?</a:t>
            </a:r>
          </a:p>
        </p:txBody>
      </p:sp>
      <p:sp>
        <p:nvSpPr>
          <p:cNvPr id="5" name="Content Placeholder 4"/>
          <p:cNvSpPr>
            <a:spLocks noGrp="1"/>
          </p:cNvSpPr>
          <p:nvPr>
            <p:ph idx="1"/>
          </p:nvPr>
        </p:nvSpPr>
        <p:spPr>
          <a:xfrm>
            <a:off x="457200" y="2362200"/>
            <a:ext cx="8229600" cy="3763963"/>
          </a:xfrm>
        </p:spPr>
        <p:txBody>
          <a:bodyPr/>
          <a:lstStyle/>
          <a:p>
            <a:r>
              <a:rPr lang="en-US" dirty="0"/>
              <a:t>One year of search log analysis for traditional OPAC vs. “next-gen”  catalog</a:t>
            </a:r>
          </a:p>
          <a:p>
            <a:r>
              <a:rPr lang="en-US" dirty="0"/>
              <a:t>Exclude all searches from staff clients</a:t>
            </a:r>
          </a:p>
          <a:p>
            <a:r>
              <a:rPr lang="en-US" dirty="0"/>
              <a:t>It’s messy work, but can be incredibly informative – and downright frightening!</a:t>
            </a:r>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srcRect t="1205"/>
          <a:stretch>
            <a:fillRect/>
          </a:stretch>
        </p:blipFill>
        <p:spPr bwMode="auto">
          <a:xfrm>
            <a:off x="-1" y="762000"/>
            <a:ext cx="9155472" cy="5334000"/>
          </a:xfrm>
          <a:prstGeom prst="rect">
            <a:avLst/>
          </a:prstGeom>
          <a:noFill/>
          <a:ln w="9525">
            <a:noFill/>
            <a:miter lim="800000"/>
            <a:headEnd/>
            <a:tailEnd/>
          </a:ln>
          <a:effectLst/>
        </p:spPr>
      </p:pic>
      <p:pic>
        <p:nvPicPr>
          <p:cNvPr id="3" name="Picture 2" descr="T:\LibWeb\Website\images\logo.jpg"/>
          <p:cNvPicPr>
            <a:picLocks noChangeAspect="1" noChangeArrowheads="1"/>
          </p:cNvPicPr>
          <p:nvPr/>
        </p:nvPicPr>
        <p:blipFill>
          <a:blip r:embed="rId4" cstate="print"/>
          <a:srcRect/>
          <a:stretch>
            <a:fillRect/>
          </a:stretch>
        </p:blipFill>
        <p:spPr bwMode="auto">
          <a:xfrm>
            <a:off x="0" y="6183020"/>
            <a:ext cx="3276600" cy="67498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t>Traditional OPAC</a:t>
            </a:r>
          </a:p>
        </p:txBody>
      </p:sp>
      <p:pic>
        <p:nvPicPr>
          <p:cNvPr id="3076" name="Picture 4"/>
          <p:cNvPicPr>
            <a:picLocks noGrp="1" noChangeAspect="1" noChangeArrowheads="1"/>
          </p:cNvPicPr>
          <p:nvPr>
            <p:ph idx="1"/>
          </p:nvPr>
        </p:nvPicPr>
        <p:blipFill>
          <a:blip r:embed="rId3" cstate="print"/>
          <a:srcRect/>
          <a:stretch>
            <a:fillRect/>
          </a:stretch>
        </p:blipFill>
        <p:spPr bwMode="auto">
          <a:xfrm>
            <a:off x="2362200" y="1371600"/>
            <a:ext cx="4495799" cy="4759519"/>
          </a:xfrm>
          <a:prstGeom prst="rect">
            <a:avLst/>
          </a:prstGeom>
          <a:noFill/>
          <a:ln w="3175">
            <a:solidFill>
              <a:schemeClr val="tx1"/>
            </a:solidFill>
            <a:miter lim="800000"/>
            <a:headEnd/>
            <a:tailEnd/>
          </a:ln>
          <a:effectLst/>
        </p:spPr>
      </p:pic>
      <p:sp>
        <p:nvSpPr>
          <p:cNvPr id="9" name="Right Arrow 8"/>
          <p:cNvSpPr/>
          <p:nvPr/>
        </p:nvSpPr>
        <p:spPr>
          <a:xfrm rot="10800000">
            <a:off x="6934201" y="4267200"/>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0800000">
            <a:off x="6934201" y="5791200"/>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T:\LibWeb\Website\images\logo.jpg"/>
          <p:cNvPicPr>
            <a:picLocks noChangeAspect="1" noChangeArrowheads="1"/>
          </p:cNvPicPr>
          <p:nvPr/>
        </p:nvPicPr>
        <p:blipFill>
          <a:blip r:embed="rId4" cstate="print"/>
          <a:srcRect/>
          <a:stretch>
            <a:fillRect/>
          </a:stretch>
        </p:blipFill>
        <p:spPr bwMode="auto">
          <a:xfrm>
            <a:off x="0" y="6183020"/>
            <a:ext cx="3276600" cy="67498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How does it compare to Next-Gen?</a:t>
            </a:r>
          </a:p>
        </p:txBody>
      </p:sp>
      <p:graphicFrame>
        <p:nvGraphicFramePr>
          <p:cNvPr id="4" name="Content Placeholder 3"/>
          <p:cNvGraphicFramePr>
            <a:graphicFrameLocks noGrp="1"/>
          </p:cNvGraphicFramePr>
          <p:nvPr>
            <p:ph idx="1"/>
          </p:nvPr>
        </p:nvGraphicFramePr>
        <p:xfrm>
          <a:off x="1219200" y="2057400"/>
          <a:ext cx="6629400" cy="2296160"/>
        </p:xfrm>
        <a:graphic>
          <a:graphicData uri="http://schemas.openxmlformats.org/drawingml/2006/table">
            <a:tbl>
              <a:tblPr firstRow="1" bandRow="1">
                <a:tableStyleId>{10A1B5D5-9B99-4C35-A422-299274C87663}</a:tableStyleId>
              </a:tblPr>
              <a:tblGrid>
                <a:gridCol w="4038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tblGrid>
              <a:tr h="914400">
                <a:tc>
                  <a:txBody>
                    <a:bodyPr/>
                    <a:lstStyle/>
                    <a:p>
                      <a:r>
                        <a:rPr lang="en-US" sz="1800" kern="1200" dirty="0"/>
                        <a:t>Measure</a:t>
                      </a:r>
                      <a:endParaRPr lang="en-US" sz="1800" kern="1200" dirty="0">
                        <a:solidFill>
                          <a:schemeClr val="tx1"/>
                        </a:solidFill>
                        <a:latin typeface="+mn-lt"/>
                        <a:ea typeface="+mn-ea"/>
                        <a:cs typeface="+mn-cs"/>
                      </a:endParaRPr>
                    </a:p>
                  </a:txBody>
                  <a:tcPr/>
                </a:tc>
                <a:tc>
                  <a:txBody>
                    <a:bodyPr/>
                    <a:lstStyle/>
                    <a:p>
                      <a:r>
                        <a:rPr lang="en-US" sz="1800" kern="1200" dirty="0"/>
                        <a:t>Traditional</a:t>
                      </a:r>
                      <a:endParaRPr lang="en-US" sz="1800" kern="1200" dirty="0">
                        <a:solidFill>
                          <a:schemeClr val="tx1"/>
                        </a:solidFill>
                        <a:latin typeface="+mn-lt"/>
                        <a:ea typeface="+mn-ea"/>
                        <a:cs typeface="+mn-cs"/>
                      </a:endParaRPr>
                    </a:p>
                  </a:txBody>
                  <a:tcPr/>
                </a:tc>
                <a:tc>
                  <a:txBody>
                    <a:bodyPr/>
                    <a:lstStyle/>
                    <a:p>
                      <a:r>
                        <a:rPr lang="en-US" sz="1800" kern="1200" dirty="0"/>
                        <a:t>Next-Gen</a:t>
                      </a:r>
                      <a:endParaRPr lang="en-US" sz="1800" kern="1200" dirty="0">
                        <a:solidFill>
                          <a:schemeClr val="tx1"/>
                        </a:solidFill>
                        <a:latin typeface="+mn-lt"/>
                        <a:ea typeface="+mn-ea"/>
                        <a:cs typeface="+mn-cs"/>
                      </a:endParaRPr>
                    </a:p>
                  </a:txBody>
                  <a:tcPr/>
                </a:tc>
                <a:extLst>
                  <a:ext uri="{0D108BD9-81ED-4DB2-BD59-A6C34878D82A}">
                    <a16:rowId xmlns:a16="http://schemas.microsoft.com/office/drawing/2014/main" val="10000"/>
                  </a:ext>
                </a:extLst>
              </a:tr>
              <a:tr h="370840">
                <a:tc>
                  <a:txBody>
                    <a:bodyPr/>
                    <a:lstStyle/>
                    <a:p>
                      <a:r>
                        <a:rPr lang="en-US" dirty="0"/>
                        <a:t>% of searches w/ no hits</a:t>
                      </a:r>
                    </a:p>
                  </a:txBody>
                  <a:tcPr/>
                </a:tc>
                <a:tc>
                  <a:txBody>
                    <a:bodyPr/>
                    <a:lstStyle/>
                    <a:p>
                      <a:pPr algn="r" fontAlgn="b"/>
                      <a:r>
                        <a:rPr lang="en-US" sz="1800" u="none" strike="noStrike" dirty="0"/>
                        <a:t>&gt;33%</a:t>
                      </a:r>
                      <a:endParaRPr lang="en-US" sz="1800" b="0" i="0" u="none" strike="noStrike" dirty="0">
                        <a:solidFill>
                          <a:srgbClr val="000000"/>
                        </a:solidFill>
                        <a:latin typeface="Calibri"/>
                      </a:endParaRPr>
                    </a:p>
                  </a:txBody>
                  <a:tcPr marL="9525" marR="9525" marT="9525" marB="0" anchor="b"/>
                </a:tc>
                <a:tc>
                  <a:txBody>
                    <a:bodyPr/>
                    <a:lstStyle/>
                    <a:p>
                      <a:pPr algn="r" fontAlgn="b"/>
                      <a:r>
                        <a:rPr lang="en-US" sz="1800" u="none" strike="noStrike" dirty="0"/>
                        <a:t>&lt;10%</a:t>
                      </a:r>
                      <a:endParaRPr lang="en-US" sz="18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1"/>
                  </a:ext>
                </a:extLst>
              </a:tr>
              <a:tr h="370840">
                <a:tc>
                  <a:txBody>
                    <a:bodyPr/>
                    <a:lstStyle/>
                    <a:p>
                      <a:r>
                        <a:rPr lang="en-US" dirty="0"/>
                        <a:t>% of </a:t>
                      </a:r>
                      <a:r>
                        <a:rPr lang="en-US" baseline="0" dirty="0"/>
                        <a:t>searches - </a:t>
                      </a:r>
                      <a:r>
                        <a:rPr lang="en-US" dirty="0"/>
                        <a:t>subject</a:t>
                      </a:r>
                    </a:p>
                  </a:txBody>
                  <a:tcPr/>
                </a:tc>
                <a:tc>
                  <a:txBody>
                    <a:bodyPr/>
                    <a:lstStyle/>
                    <a:p>
                      <a:pPr algn="r" fontAlgn="b"/>
                      <a:r>
                        <a:rPr lang="en-US" sz="1800" u="none" strike="noStrike" dirty="0"/>
                        <a:t>5.5%</a:t>
                      </a:r>
                      <a:endParaRPr lang="en-US" sz="1800" b="0" i="0" u="none" strike="noStrike" dirty="0">
                        <a:solidFill>
                          <a:srgbClr val="000000"/>
                        </a:solidFill>
                        <a:latin typeface="Calibri"/>
                      </a:endParaRPr>
                    </a:p>
                  </a:txBody>
                  <a:tcPr marL="9525" marR="9525" marT="9525" marB="0" anchor="b"/>
                </a:tc>
                <a:tc>
                  <a:txBody>
                    <a:bodyPr/>
                    <a:lstStyle/>
                    <a:p>
                      <a:pPr algn="r" fontAlgn="b"/>
                      <a:r>
                        <a:rPr lang="en-US" sz="1800" u="none" strike="noStrike" dirty="0"/>
                        <a:t>n/a</a:t>
                      </a:r>
                      <a:endParaRPr lang="en-US" sz="1800" b="0" i="0" u="none" strike="noStrike" dirty="0">
                        <a:solidFill>
                          <a:srgbClr val="000000"/>
                        </a:solidFill>
                        <a:latin typeface="Calibri"/>
                      </a:endParaRPr>
                    </a:p>
                  </a:txBody>
                  <a:tcPr marL="9525" marR="9525" marT="9525" marB="0" anchor="b"/>
                </a:tc>
                <a:extLst>
                  <a:ext uri="{0D108BD9-81ED-4DB2-BD59-A6C34878D82A}">
                    <a16:rowId xmlns:a16="http://schemas.microsoft.com/office/drawing/2014/main" val="10002"/>
                  </a:ext>
                </a:extLst>
              </a:tr>
              <a:tr h="370840">
                <a:tc>
                  <a:txBody>
                    <a:bodyPr/>
                    <a:lstStyle/>
                    <a:p>
                      <a:pPr marL="0" algn="l" defTabSz="914400" rtl="0" eaLnBrk="1" latinLnBrk="0" hangingPunct="1"/>
                      <a:r>
                        <a:rPr lang="en-US" sz="1800" kern="1200" dirty="0"/>
                        <a:t>% of searches that used limits/refine elements</a:t>
                      </a:r>
                      <a:endParaRPr lang="en-US" sz="1800" kern="1200" dirty="0">
                        <a:solidFill>
                          <a:schemeClr val="dk1"/>
                        </a:solidFill>
                        <a:latin typeface="+mn-lt"/>
                        <a:ea typeface="+mn-ea"/>
                        <a:cs typeface="+mn-cs"/>
                      </a:endParaRPr>
                    </a:p>
                  </a:txBody>
                  <a:tcPr/>
                </a:tc>
                <a:tc>
                  <a:txBody>
                    <a:bodyPr/>
                    <a:lstStyle/>
                    <a:p>
                      <a:pPr marL="0" algn="r" defTabSz="914400" rtl="0" eaLnBrk="1" fontAlgn="b" latinLnBrk="0" hangingPunct="1"/>
                      <a:r>
                        <a:rPr lang="en-US" sz="1800" kern="1200" dirty="0"/>
                        <a:t>8.6%</a:t>
                      </a:r>
                      <a:endParaRPr lang="en-US" sz="1800" kern="1200" dirty="0">
                        <a:solidFill>
                          <a:schemeClr val="dk1"/>
                        </a:solidFill>
                        <a:latin typeface="+mn-lt"/>
                        <a:ea typeface="+mn-ea"/>
                        <a:cs typeface="+mn-cs"/>
                      </a:endParaRPr>
                    </a:p>
                  </a:txBody>
                  <a:tcPr marL="9525" marR="9525" marT="9525" marB="0" anchor="b"/>
                </a:tc>
                <a:tc>
                  <a:txBody>
                    <a:bodyPr/>
                    <a:lstStyle/>
                    <a:p>
                      <a:pPr marL="0" algn="r" defTabSz="914400" rtl="0" eaLnBrk="1" fontAlgn="b" latinLnBrk="0" hangingPunct="1"/>
                      <a:r>
                        <a:rPr lang="en-US" sz="1800" kern="1200" dirty="0"/>
                        <a:t>**22.5%</a:t>
                      </a:r>
                      <a:endParaRPr lang="en-US" sz="1800" kern="1200" dirty="0">
                        <a:solidFill>
                          <a:schemeClr val="dk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bl>
          </a:graphicData>
        </a:graphic>
      </p:graphicFrame>
      <p:sp>
        <p:nvSpPr>
          <p:cNvPr id="6" name="TextBox 5"/>
          <p:cNvSpPr txBox="1"/>
          <p:nvPr/>
        </p:nvSpPr>
        <p:spPr>
          <a:xfrm>
            <a:off x="1066800" y="5715000"/>
            <a:ext cx="6361613" cy="369332"/>
          </a:xfrm>
          <a:prstGeom prst="rect">
            <a:avLst/>
          </a:prstGeom>
          <a:noFill/>
        </p:spPr>
        <p:txBody>
          <a:bodyPr wrap="none" rtlCol="0">
            <a:spAutoFit/>
          </a:bodyPr>
          <a:lstStyle/>
          <a:p>
            <a:r>
              <a:rPr lang="en-US" dirty="0"/>
              <a:t>**Topic and format are two most commonly used refine elements</a:t>
            </a:r>
          </a:p>
        </p:txBody>
      </p:sp>
      <p:sp>
        <p:nvSpPr>
          <p:cNvPr id="7" name="Left-Right Arrow 6"/>
          <p:cNvSpPr/>
          <p:nvPr/>
        </p:nvSpPr>
        <p:spPr>
          <a:xfrm rot="2246944">
            <a:off x="6551790" y="3690226"/>
            <a:ext cx="685800" cy="227818"/>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rot="10800000" flipV="1">
            <a:off x="1905000" y="4343400"/>
            <a:ext cx="5334000" cy="1447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Why does Next-Gen often yield more hits?</a:t>
            </a:r>
          </a:p>
        </p:txBody>
      </p:sp>
      <p:sp>
        <p:nvSpPr>
          <p:cNvPr id="5" name="Content Placeholder 4"/>
          <p:cNvSpPr>
            <a:spLocks noGrp="1"/>
          </p:cNvSpPr>
          <p:nvPr>
            <p:ph idx="1"/>
          </p:nvPr>
        </p:nvSpPr>
        <p:spPr>
          <a:xfrm>
            <a:off x="457200" y="2438400"/>
            <a:ext cx="8229600" cy="3687763"/>
          </a:xfrm>
        </p:spPr>
        <p:txBody>
          <a:bodyPr/>
          <a:lstStyle/>
          <a:p>
            <a:r>
              <a:rPr lang="en-US" dirty="0"/>
              <a:t>Every word in bib record is indexed and searchable</a:t>
            </a:r>
          </a:p>
          <a:p>
            <a:r>
              <a:rPr lang="en-US" dirty="0"/>
              <a:t>Searchable summaries and TOCs from </a:t>
            </a:r>
            <a:r>
              <a:rPr lang="en-US" dirty="0" err="1"/>
              <a:t>Syndetics</a:t>
            </a:r>
            <a:endParaRPr lang="en-US" dirty="0"/>
          </a:p>
          <a:p>
            <a:r>
              <a:rPr lang="en-US" dirty="0"/>
              <a:t>Searches phrase, then ANDs search terms</a:t>
            </a:r>
          </a:p>
          <a:p>
            <a:endParaRPr lang="en-US" dirty="0"/>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Why No Hits</a:t>
            </a:r>
          </a:p>
        </p:txBody>
      </p:sp>
      <p:sp>
        <p:nvSpPr>
          <p:cNvPr id="5" name="Content Placeholder 4"/>
          <p:cNvSpPr>
            <a:spLocks noGrp="1"/>
          </p:cNvSpPr>
          <p:nvPr>
            <p:ph idx="1"/>
          </p:nvPr>
        </p:nvSpPr>
        <p:spPr>
          <a:xfrm>
            <a:off x="457200" y="2438400"/>
            <a:ext cx="8229600" cy="3687763"/>
          </a:xfrm>
        </p:spPr>
        <p:txBody>
          <a:bodyPr/>
          <a:lstStyle/>
          <a:p>
            <a:r>
              <a:rPr lang="en-US" dirty="0"/>
              <a:t>Sometimes “0” is the right answer</a:t>
            </a:r>
          </a:p>
          <a:p>
            <a:r>
              <a:rPr lang="en-US" dirty="0"/>
              <a:t>Don’t know the rules</a:t>
            </a:r>
          </a:p>
          <a:p>
            <a:r>
              <a:rPr lang="en-US" dirty="0"/>
              <a:t>Typos and misspellings</a:t>
            </a:r>
          </a:p>
          <a:p>
            <a:r>
              <a:rPr lang="en-US" dirty="0"/>
              <a:t>Typing in the wrong box</a:t>
            </a:r>
          </a:p>
          <a:p>
            <a:endParaRPr lang="en-US" dirty="0"/>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Sometimes “0” is the right answer</a:t>
            </a:r>
          </a:p>
        </p:txBody>
      </p:sp>
      <p:sp>
        <p:nvSpPr>
          <p:cNvPr id="5" name="Content Placeholder 4"/>
          <p:cNvSpPr>
            <a:spLocks noGrp="1"/>
          </p:cNvSpPr>
          <p:nvPr>
            <p:ph idx="1"/>
          </p:nvPr>
        </p:nvSpPr>
        <p:spPr>
          <a:xfrm>
            <a:off x="457200" y="2362200"/>
            <a:ext cx="8229600" cy="3763963"/>
          </a:xfrm>
        </p:spPr>
        <p:txBody>
          <a:bodyPr/>
          <a:lstStyle/>
          <a:p>
            <a:r>
              <a:rPr lang="en-US" dirty="0"/>
              <a:t>Where is the mango princess </a:t>
            </a:r>
          </a:p>
          <a:p>
            <a:r>
              <a:rPr lang="en-US" dirty="0"/>
              <a:t>I hope they serve beer in hell</a:t>
            </a:r>
          </a:p>
          <a:p>
            <a:r>
              <a:rPr lang="en-US" dirty="0"/>
              <a:t>May contain nuts a novel of extreme (parenting)</a:t>
            </a:r>
          </a:p>
          <a:p>
            <a:r>
              <a:rPr lang="en-US" dirty="0" err="1"/>
              <a:t>scarith</a:t>
            </a:r>
            <a:r>
              <a:rPr lang="en-US" dirty="0"/>
              <a:t> of </a:t>
            </a:r>
            <a:r>
              <a:rPr lang="en-US" dirty="0" err="1"/>
              <a:t>scornello</a:t>
            </a:r>
            <a:r>
              <a:rPr lang="en-US" dirty="0"/>
              <a:t> </a:t>
            </a:r>
          </a:p>
          <a:p>
            <a:r>
              <a:rPr lang="en-US" dirty="0"/>
              <a:t>chuck's truck</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Don’t know the rules</a:t>
            </a:r>
          </a:p>
        </p:txBody>
      </p:sp>
      <p:sp>
        <p:nvSpPr>
          <p:cNvPr id="5" name="Content Placeholder 4"/>
          <p:cNvSpPr>
            <a:spLocks noGrp="1"/>
          </p:cNvSpPr>
          <p:nvPr>
            <p:ph idx="1"/>
          </p:nvPr>
        </p:nvSpPr>
        <p:spPr>
          <a:xfrm>
            <a:off x="457200" y="2286000"/>
            <a:ext cx="8229600" cy="3840163"/>
          </a:xfrm>
        </p:spPr>
        <p:txBody>
          <a:bodyPr>
            <a:normAutofit fontScale="85000" lnSpcReduction="10000"/>
          </a:bodyPr>
          <a:lstStyle/>
          <a:p>
            <a:r>
              <a:rPr lang="en-US" dirty="0"/>
              <a:t>Title Search - The kite runner (Traditional – 0; Next-Gen – 10)</a:t>
            </a:r>
          </a:p>
          <a:p>
            <a:r>
              <a:rPr lang="en-US" dirty="0"/>
              <a:t>La </a:t>
            </a:r>
            <a:r>
              <a:rPr lang="en-US" dirty="0" err="1"/>
              <a:t>maison</a:t>
            </a:r>
            <a:r>
              <a:rPr lang="en-US" dirty="0"/>
              <a:t> du </a:t>
            </a:r>
            <a:r>
              <a:rPr lang="en-US" dirty="0" err="1"/>
              <a:t>chocolat</a:t>
            </a:r>
            <a:r>
              <a:rPr lang="en-US" dirty="0"/>
              <a:t> : transcendent desserts by the legendary </a:t>
            </a:r>
            <a:r>
              <a:rPr lang="en-US" dirty="0" err="1"/>
              <a:t>chocolatier</a:t>
            </a:r>
            <a:r>
              <a:rPr lang="en-US" dirty="0"/>
              <a:t> (Traditional – 0; Next-Gen – 1)</a:t>
            </a:r>
          </a:p>
          <a:p>
            <a:r>
              <a:rPr lang="en-US" dirty="0"/>
              <a:t>Builder Search – </a:t>
            </a:r>
            <a:r>
              <a:rPr lang="en-US" dirty="0" err="1"/>
              <a:t>romeo</a:t>
            </a:r>
            <a:r>
              <a:rPr lang="en-US" dirty="0"/>
              <a:t> OR and OR </a:t>
            </a:r>
            <a:r>
              <a:rPr lang="en-US" dirty="0" err="1"/>
              <a:t>juliet</a:t>
            </a:r>
            <a:r>
              <a:rPr lang="en-US" dirty="0"/>
              <a:t> (Traditional – 0; Next-Gen – 255)</a:t>
            </a:r>
          </a:p>
          <a:p>
            <a:r>
              <a:rPr lang="en-US" dirty="0"/>
              <a:t>Title or Keyword Search - college students working while going to school  (Traditional – 0;    Next-Gen – 13)</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Typos and misspellings</a:t>
            </a:r>
          </a:p>
        </p:txBody>
      </p:sp>
      <p:sp>
        <p:nvSpPr>
          <p:cNvPr id="5" name="Content Placeholder 4"/>
          <p:cNvSpPr>
            <a:spLocks noGrp="1"/>
          </p:cNvSpPr>
          <p:nvPr>
            <p:ph idx="1"/>
          </p:nvPr>
        </p:nvSpPr>
        <p:spPr>
          <a:xfrm>
            <a:off x="457200" y="1981200"/>
            <a:ext cx="8229600" cy="4144963"/>
          </a:xfrm>
        </p:spPr>
        <p:txBody>
          <a:bodyPr>
            <a:normAutofit lnSpcReduction="10000"/>
          </a:bodyPr>
          <a:lstStyle/>
          <a:p>
            <a:r>
              <a:rPr lang="en-US" dirty="0" err="1"/>
              <a:t>Punlic</a:t>
            </a:r>
            <a:r>
              <a:rPr lang="en-US" dirty="0"/>
              <a:t> tobacco use (Traditional – 0; Next-Gen gives “Did you mean” – 201)</a:t>
            </a:r>
          </a:p>
          <a:p>
            <a:r>
              <a:rPr lang="en-US" dirty="0"/>
              <a:t>understanding </a:t>
            </a:r>
            <a:r>
              <a:rPr lang="en-US" dirty="0" err="1"/>
              <a:t>plauys</a:t>
            </a:r>
            <a:r>
              <a:rPr lang="en-US" dirty="0"/>
              <a:t> - (Traditional – 0; Next-Gen gives “Did you mean” – 2,604)</a:t>
            </a:r>
          </a:p>
          <a:p>
            <a:r>
              <a:rPr lang="en-US" dirty="0" err="1"/>
              <a:t>organosilicon</a:t>
            </a:r>
            <a:r>
              <a:rPr lang="en-US" dirty="0"/>
              <a:t> </a:t>
            </a:r>
            <a:r>
              <a:rPr lang="en-US" dirty="0" err="1"/>
              <a:t>chemsitry</a:t>
            </a:r>
            <a:r>
              <a:rPr lang="en-US" dirty="0"/>
              <a:t> </a:t>
            </a:r>
            <a:r>
              <a:rPr lang="en-US" dirty="0" err="1"/>
              <a:t>bok</a:t>
            </a:r>
            <a:r>
              <a:rPr lang="en-US" dirty="0"/>
              <a:t> – (Traditional – 0; Next-Gen – 0)  we can fix this in Next-Gen</a:t>
            </a:r>
          </a:p>
          <a:p>
            <a:r>
              <a:rPr lang="en-US" dirty="0"/>
              <a:t>stretchy lesson plan – we could fix this one if we knew what was meant!</a:t>
            </a:r>
          </a:p>
          <a:p>
            <a:endParaRPr lang="en-US" dirty="0"/>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Autofit/>
          </a:bodyPr>
          <a:lstStyle/>
          <a:p>
            <a:r>
              <a:rPr lang="en-US" sz="3600" dirty="0"/>
              <a:t>Copyright guide for librarians </a:t>
            </a:r>
            <a:br>
              <a:rPr lang="en-US" sz="3600" dirty="0"/>
            </a:br>
            <a:r>
              <a:rPr lang="en-US" sz="3600" dirty="0"/>
              <a:t>and educators </a:t>
            </a:r>
          </a:p>
        </p:txBody>
      </p:sp>
      <p:sp>
        <p:nvSpPr>
          <p:cNvPr id="5" name="Content Placeholder 4"/>
          <p:cNvSpPr>
            <a:spLocks noGrp="1"/>
          </p:cNvSpPr>
          <p:nvPr>
            <p:ph idx="1"/>
          </p:nvPr>
        </p:nvSpPr>
        <p:spPr>
          <a:xfrm>
            <a:off x="0" y="1600200"/>
            <a:ext cx="9144000" cy="4648200"/>
          </a:xfrm>
        </p:spPr>
        <p:txBody>
          <a:bodyPr>
            <a:normAutofit fontScale="70000" lnSpcReduction="20000"/>
          </a:bodyPr>
          <a:lstStyle/>
          <a:p>
            <a:r>
              <a:rPr lang="en-US" dirty="0"/>
              <a:t>Traditional Results</a:t>
            </a:r>
          </a:p>
          <a:p>
            <a:pPr lvl="1"/>
            <a:r>
              <a:rPr lang="en-US" dirty="0"/>
              <a:t>Title Search: - 0</a:t>
            </a:r>
          </a:p>
          <a:p>
            <a:pPr lvl="1"/>
            <a:r>
              <a:rPr lang="en-US" dirty="0"/>
              <a:t>Keyword –  0 - Any of these; All of these; As a phrase</a:t>
            </a:r>
          </a:p>
          <a:p>
            <a:r>
              <a:rPr lang="en-US" dirty="0"/>
              <a:t>Next-Gen Results – 40 </a:t>
            </a:r>
          </a:p>
          <a:p>
            <a:pPr lvl="1"/>
            <a:r>
              <a:rPr lang="en-US" dirty="0"/>
              <a:t>Copyright law for librarians and educators : creative strategies and practical solutions / Kenneth D. Crews ; with contributions from Dwayne K. </a:t>
            </a:r>
            <a:r>
              <a:rPr lang="en-US" dirty="0" err="1"/>
              <a:t>Buttler</a:t>
            </a:r>
            <a:r>
              <a:rPr lang="en-US" dirty="0"/>
              <a:t> ... [et al.]. </a:t>
            </a:r>
          </a:p>
          <a:p>
            <a:pPr lvl="1"/>
            <a:r>
              <a:rPr lang="en-US" dirty="0"/>
              <a:t>Copyright for schools : a practical guide / Carol Simpson. </a:t>
            </a:r>
          </a:p>
          <a:p>
            <a:pPr lvl="1"/>
            <a:r>
              <a:rPr lang="en-US" dirty="0"/>
              <a:t>Library instruction for librarians / Anne F. Roberts and Susan G. </a:t>
            </a:r>
            <a:r>
              <a:rPr lang="en-US" dirty="0" err="1"/>
              <a:t>Blandy</a:t>
            </a:r>
            <a:r>
              <a:rPr lang="en-US" dirty="0"/>
              <a:t> ; foreword by Richard Halsey. </a:t>
            </a:r>
          </a:p>
          <a:p>
            <a:pPr lvl="1"/>
            <a:r>
              <a:rPr lang="en-US" dirty="0"/>
              <a:t>Applying the new copyright law : a guide for educators and librarians / Jerome K. Miller. </a:t>
            </a:r>
          </a:p>
          <a:p>
            <a:pPr lvl="1"/>
            <a:r>
              <a:rPr lang="en-US" dirty="0"/>
              <a:t>Complete copyright : an everyday guide for librarians / Carrie Russell ; with contributions from Dwayne K. </a:t>
            </a:r>
            <a:r>
              <a:rPr lang="en-US" dirty="0" err="1"/>
              <a:t>Buttler</a:t>
            </a:r>
            <a:r>
              <a:rPr lang="en-US" dirty="0"/>
              <a:t> ... [et al.]. </a:t>
            </a:r>
          </a:p>
          <a:p>
            <a:pPr lvl="1"/>
            <a:r>
              <a:rPr lang="en-US" dirty="0"/>
              <a:t>Does your project have a copyright problem? : a decision making guide for librarians / by Mary Brandt Jensen. </a:t>
            </a:r>
          </a:p>
          <a:p>
            <a:endParaRPr lang="en-US" dirty="0"/>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Cautionary Words</a:t>
            </a:r>
          </a:p>
        </p:txBody>
      </p:sp>
      <p:sp>
        <p:nvSpPr>
          <p:cNvPr id="3" name="Content Placeholder 2"/>
          <p:cNvSpPr>
            <a:spLocks noGrp="1"/>
          </p:cNvSpPr>
          <p:nvPr>
            <p:ph idx="1"/>
          </p:nvPr>
        </p:nvSpPr>
        <p:spPr>
          <a:xfrm>
            <a:off x="457200" y="1600200"/>
            <a:ext cx="8229600" cy="4724400"/>
          </a:xfrm>
        </p:spPr>
        <p:txBody>
          <a:bodyPr>
            <a:normAutofit/>
          </a:bodyPr>
          <a:lstStyle/>
          <a:p>
            <a:r>
              <a:rPr lang="en-US" dirty="0"/>
              <a:t>“Only librarians like to search; everyone else likes to find”</a:t>
            </a:r>
          </a:p>
          <a:p>
            <a:r>
              <a:rPr lang="en-US" dirty="0"/>
              <a:t>“We digital library developers don't get up in the morning wondering how we can ruin the lives of our patrons. Nonetheless, unintended consequences of our work may damage the capacity of libraries to serve their clienteles”</a:t>
            </a:r>
          </a:p>
          <a:p>
            <a:pPr>
              <a:buNone/>
            </a:pPr>
            <a:r>
              <a:rPr lang="en-US" sz="1900" dirty="0"/>
              <a:t>Roy Tennant - http://www.libraryjournal.com/article/CA156524.html</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Cautionary Words</a:t>
            </a:r>
          </a:p>
        </p:txBody>
      </p:sp>
      <p:sp>
        <p:nvSpPr>
          <p:cNvPr id="3" name="Content Placeholder 2"/>
          <p:cNvSpPr>
            <a:spLocks noGrp="1"/>
          </p:cNvSpPr>
          <p:nvPr>
            <p:ph idx="1"/>
          </p:nvPr>
        </p:nvSpPr>
        <p:spPr>
          <a:xfrm>
            <a:off x="228600" y="1600200"/>
            <a:ext cx="8686800" cy="4572000"/>
          </a:xfrm>
        </p:spPr>
        <p:txBody>
          <a:bodyPr>
            <a:normAutofit fontScale="85000" lnSpcReduction="20000"/>
          </a:bodyPr>
          <a:lstStyle/>
          <a:p>
            <a:r>
              <a:rPr lang="en-US" dirty="0"/>
              <a:t>“Information literacy is also harmful because it encourages librarians to teach ways to deal with the complexity of information retrieval, rather than to try to reduce that complexity. “</a:t>
            </a:r>
          </a:p>
          <a:p>
            <a:endParaRPr lang="en-US" dirty="0"/>
          </a:p>
          <a:p>
            <a:r>
              <a:rPr lang="en-US" dirty="0"/>
              <a:t>“Indeed, if she were to use her library's Web site, with its dozens of user interfaces, search protocols, and limitations, she might with some justification conclude that it is the library, not her, that needs help understanding the nature of electronic information retrieval.”</a:t>
            </a:r>
            <a:br>
              <a:rPr lang="en-US" dirty="0"/>
            </a:br>
            <a:endParaRPr lang="en-US" dirty="0"/>
          </a:p>
          <a:p>
            <a:pPr>
              <a:buNone/>
            </a:pPr>
            <a:r>
              <a:rPr lang="en-US" sz="2300" dirty="0"/>
              <a:t>Stanley Wilder - http://chronicle.com/weekly/v51/i18/18b01301.htm</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ARL Libraries and E-Content</a:t>
            </a:r>
          </a:p>
        </p:txBody>
      </p:sp>
      <p:sp>
        <p:nvSpPr>
          <p:cNvPr id="3" name="Content Placeholder 2"/>
          <p:cNvSpPr>
            <a:spLocks noGrp="1"/>
          </p:cNvSpPr>
          <p:nvPr>
            <p:ph idx="1"/>
          </p:nvPr>
        </p:nvSpPr>
        <p:spPr>
          <a:xfrm>
            <a:off x="457200" y="1981200"/>
            <a:ext cx="8229600" cy="4144963"/>
          </a:xfrm>
        </p:spPr>
        <p:txBody>
          <a:bodyPr>
            <a:normAutofit/>
          </a:bodyPr>
          <a:lstStyle/>
          <a:p>
            <a:r>
              <a:rPr lang="en-US" dirty="0"/>
              <a:t>In 2006-2007:</a:t>
            </a:r>
          </a:p>
          <a:p>
            <a:pPr lvl="1"/>
            <a:r>
              <a:rPr lang="en-US" dirty="0"/>
              <a:t>The average ARL university library spent just under 47% of its materials budget on electronic materials </a:t>
            </a:r>
          </a:p>
          <a:p>
            <a:pPr lvl="1"/>
            <a:r>
              <a:rPr lang="en-US" dirty="0"/>
              <a:t>50 ARL libraries spent more than 50% of their materials budget on electronic materials </a:t>
            </a:r>
          </a:p>
          <a:p>
            <a:endParaRPr lang="en-US" dirty="0"/>
          </a:p>
          <a:p>
            <a:pPr>
              <a:buNone/>
            </a:pPr>
            <a:r>
              <a:rPr lang="en-US" sz="1400" dirty="0"/>
              <a:t>http://www.arl.org/stats/annualsurveys/arlstats/arlstats07.shtml </a:t>
            </a:r>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762000"/>
            <a:ext cx="8534400" cy="5410200"/>
          </a:xfrm>
        </p:spPr>
        <p:txBody>
          <a:bodyPr>
            <a:normAutofit/>
          </a:bodyPr>
          <a:lstStyle/>
          <a:p>
            <a:r>
              <a:rPr lang="en-US" dirty="0"/>
              <a:t>The User Is Not Broken: A meme masquerading as a manifesto</a:t>
            </a:r>
          </a:p>
          <a:p>
            <a:pPr lvl="1"/>
            <a:r>
              <a:rPr lang="en-US" dirty="0"/>
              <a:t>You fear loss of control, but that has already happened. Ride the wave.</a:t>
            </a:r>
          </a:p>
          <a:p>
            <a:pPr lvl="1"/>
            <a:r>
              <a:rPr lang="en-US" dirty="0"/>
              <a:t>The user is not broken. </a:t>
            </a:r>
          </a:p>
          <a:p>
            <a:pPr lvl="1"/>
            <a:r>
              <a:rPr lang="en-US" dirty="0"/>
              <a:t>Your system is broken until proven otherwise.</a:t>
            </a:r>
          </a:p>
          <a:p>
            <a:pPr lvl="1"/>
            <a:r>
              <a:rPr lang="en-US" dirty="0"/>
              <a:t>Information flows down the path of least resistance. If you block a tool the users want, users will go elsewhere to find it.</a:t>
            </a:r>
          </a:p>
          <a:p>
            <a:pPr lvl="1">
              <a:buNone/>
            </a:pPr>
            <a:r>
              <a:rPr lang="en-US" sz="1900" dirty="0"/>
              <a:t>Karen Schneider - http://freerangelibrarian.com/2006/06/03/the-user-is-not-broken-a-meme-masquerading-as-a-manifesto/</a:t>
            </a:r>
          </a:p>
        </p:txBody>
      </p:sp>
      <p:pic>
        <p:nvPicPr>
          <p:cNvPr id="3"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36837"/>
            <a:ext cx="8229600" cy="3230563"/>
          </a:xfrm>
        </p:spPr>
        <p:txBody>
          <a:bodyPr>
            <a:normAutofit/>
          </a:bodyPr>
          <a:lstStyle/>
          <a:p>
            <a:pPr algn="ctr">
              <a:buNone/>
            </a:pPr>
            <a:r>
              <a:rPr lang="en-US" sz="4000" dirty="0"/>
              <a:t>We’ve made a lot of progress, but we’ve got a ways to go . . . . . </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t>What do we want?</a:t>
            </a:r>
          </a:p>
        </p:txBody>
      </p:sp>
      <p:sp>
        <p:nvSpPr>
          <p:cNvPr id="3" name="Content Placeholder 2"/>
          <p:cNvSpPr>
            <a:spLocks noGrp="1"/>
          </p:cNvSpPr>
          <p:nvPr>
            <p:ph idx="1"/>
          </p:nvPr>
        </p:nvSpPr>
        <p:spPr>
          <a:xfrm>
            <a:off x="457200" y="1676401"/>
            <a:ext cx="8229600" cy="4038600"/>
          </a:xfrm>
        </p:spPr>
        <p:txBody>
          <a:bodyPr>
            <a:normAutofit fontScale="92500" lnSpcReduction="20000"/>
          </a:bodyPr>
          <a:lstStyle/>
          <a:p>
            <a:r>
              <a:rPr lang="en-US" dirty="0"/>
              <a:t>Simple, yet powerful interface</a:t>
            </a:r>
          </a:p>
          <a:p>
            <a:pPr lvl="1"/>
            <a:r>
              <a:rPr lang="en-US" dirty="0"/>
              <a:t>“Simplicity is complexity done well.” (Jeff Jarvis - </a:t>
            </a:r>
            <a:r>
              <a:rPr lang="en-US" u="sng" dirty="0"/>
              <a:t>What Would Google Do</a:t>
            </a:r>
            <a:r>
              <a:rPr lang="en-US" dirty="0"/>
              <a:t>)</a:t>
            </a:r>
          </a:p>
          <a:p>
            <a:r>
              <a:rPr lang="en-US" dirty="0"/>
              <a:t>Faster query time </a:t>
            </a:r>
          </a:p>
          <a:p>
            <a:r>
              <a:rPr lang="en-US" dirty="0"/>
              <a:t>Consistent results</a:t>
            </a:r>
          </a:p>
          <a:p>
            <a:r>
              <a:rPr lang="en-US" dirty="0"/>
              <a:t>Improved relevancy ranking</a:t>
            </a:r>
          </a:p>
          <a:p>
            <a:r>
              <a:rPr lang="en-US" dirty="0"/>
              <a:t>Powerful refine tools</a:t>
            </a:r>
          </a:p>
          <a:p>
            <a:r>
              <a:rPr lang="en-US" dirty="0"/>
              <a:t>Improved linking</a:t>
            </a:r>
          </a:p>
          <a:p>
            <a:r>
              <a:rPr lang="en-US" dirty="0"/>
              <a:t>Format agnostic</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next at OSU?</a:t>
            </a:r>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pic>
        <p:nvPicPr>
          <p:cNvPr id="1026" name="Picture 2"/>
          <p:cNvPicPr>
            <a:picLocks noChangeAspect="1" noChangeArrowheads="1"/>
          </p:cNvPicPr>
          <p:nvPr/>
        </p:nvPicPr>
        <p:blipFill>
          <a:blip r:embed="rId3" cstate="print"/>
          <a:srcRect/>
          <a:stretch>
            <a:fillRect/>
          </a:stretch>
        </p:blipFill>
        <p:spPr bwMode="auto">
          <a:xfrm>
            <a:off x="1409700" y="2133600"/>
            <a:ext cx="2324100" cy="1428750"/>
          </a:xfrm>
          <a:prstGeom prst="rect">
            <a:avLst/>
          </a:prstGeom>
          <a:noFill/>
          <a:ln w="9525">
            <a:noFill/>
            <a:miter lim="800000"/>
            <a:headEnd/>
            <a:tailEnd/>
          </a:ln>
        </p:spPr>
      </p:pic>
      <p:sp>
        <p:nvSpPr>
          <p:cNvPr id="6" name="Plus 5"/>
          <p:cNvSpPr/>
          <p:nvPr/>
        </p:nvSpPr>
        <p:spPr>
          <a:xfrm>
            <a:off x="3962400" y="2667000"/>
            <a:ext cx="533400" cy="533400"/>
          </a:xfrm>
          <a:prstGeom prst="mathPlu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p:cNvPicPr>
            <a:picLocks noChangeAspect="1" noChangeArrowheads="1"/>
          </p:cNvPicPr>
          <p:nvPr/>
        </p:nvPicPr>
        <p:blipFill>
          <a:blip r:embed="rId4" cstate="print"/>
          <a:srcRect r="38045"/>
          <a:stretch>
            <a:fillRect/>
          </a:stretch>
        </p:blipFill>
        <p:spPr bwMode="auto">
          <a:xfrm>
            <a:off x="1726536" y="4800600"/>
            <a:ext cx="5664864" cy="628037"/>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cstate="print"/>
          <a:srcRect/>
          <a:stretch>
            <a:fillRect/>
          </a:stretch>
        </p:blipFill>
        <p:spPr bwMode="auto">
          <a:xfrm>
            <a:off x="4876800" y="2743200"/>
            <a:ext cx="1946787" cy="609600"/>
          </a:xfrm>
          <a:prstGeom prst="rect">
            <a:avLst/>
          </a:prstGeom>
          <a:noFill/>
          <a:ln w="9525">
            <a:noFill/>
            <a:miter lim="800000"/>
            <a:headEnd/>
            <a:tailEnd/>
          </a:ln>
        </p:spPr>
      </p:pic>
      <p:sp>
        <p:nvSpPr>
          <p:cNvPr id="9" name="Equal 8"/>
          <p:cNvSpPr/>
          <p:nvPr/>
        </p:nvSpPr>
        <p:spPr>
          <a:xfrm>
            <a:off x="7162800" y="2743200"/>
            <a:ext cx="533400" cy="609600"/>
          </a:xfrm>
          <a:prstGeom prst="mathEqual">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3429000" y="4038600"/>
            <a:ext cx="2142318" cy="523220"/>
          </a:xfrm>
          <a:prstGeom prst="rect">
            <a:avLst/>
          </a:prstGeom>
          <a:noFill/>
        </p:spPr>
        <p:txBody>
          <a:bodyPr wrap="none" rtlCol="0">
            <a:spAutoFit/>
          </a:bodyPr>
          <a:lstStyle/>
          <a:p>
            <a:r>
              <a:rPr lang="en-US" sz="2800" dirty="0"/>
              <a:t>Bigger, better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Questions????</a:t>
            </a:r>
          </a:p>
        </p:txBody>
      </p:sp>
      <p:sp>
        <p:nvSpPr>
          <p:cNvPr id="5" name="Content Placeholder 4"/>
          <p:cNvSpPr>
            <a:spLocks noGrp="1"/>
          </p:cNvSpPr>
          <p:nvPr>
            <p:ph idx="1"/>
          </p:nvPr>
        </p:nvSpPr>
        <p:spPr>
          <a:xfrm>
            <a:off x="0" y="2438400"/>
            <a:ext cx="9144000" cy="3687763"/>
          </a:xfrm>
        </p:spPr>
        <p:txBody>
          <a:bodyPr>
            <a:normAutofit/>
          </a:bodyPr>
          <a:lstStyle/>
          <a:p>
            <a:pPr algn="ctr">
              <a:buNone/>
            </a:pPr>
            <a:r>
              <a:rPr lang="en-US" dirty="0"/>
              <a:t>Dr. Anne Prestamo</a:t>
            </a:r>
          </a:p>
          <a:p>
            <a:pPr algn="ctr">
              <a:buNone/>
            </a:pPr>
            <a:r>
              <a:rPr lang="en-US" dirty="0"/>
              <a:t>Associate Dean for Collection and Technology Services</a:t>
            </a:r>
          </a:p>
          <a:p>
            <a:pPr algn="ctr">
              <a:buNone/>
            </a:pPr>
            <a:r>
              <a:rPr lang="en-US" dirty="0"/>
              <a:t>Oklahoma State University Libraries</a:t>
            </a:r>
          </a:p>
          <a:p>
            <a:pPr algn="ctr">
              <a:buNone/>
            </a:pPr>
            <a:r>
              <a:rPr lang="en-US" dirty="0">
                <a:hlinkClick r:id="rId2"/>
              </a:rPr>
              <a:t>anne.prestamo@okstate.edu</a:t>
            </a:r>
            <a:endParaRPr lang="en-US" dirty="0"/>
          </a:p>
          <a:p>
            <a:pPr algn="ctr">
              <a:buNone/>
            </a:pPr>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1981200" y="5029200"/>
            <a:ext cx="5178638" cy="1066800"/>
          </a:xfrm>
          <a:prstGeom prst="rect">
            <a:avLst/>
          </a:prstGeo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5162550" cy="37719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3886200" y="1"/>
            <a:ext cx="5257800" cy="3555212"/>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28575" y="3200400"/>
            <a:ext cx="6374207" cy="3657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2316119" y="3657600"/>
            <a:ext cx="6827881" cy="32004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1447800" y="304800"/>
            <a:ext cx="4281424" cy="37338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2286000" y="2133600"/>
            <a:ext cx="6088310" cy="4010025"/>
          </a:xfrm>
          <a:prstGeom prst="rect">
            <a:avLst/>
          </a:prstGeom>
          <a:noFill/>
          <a:ln w="9525">
            <a:noFill/>
            <a:miter lim="800000"/>
            <a:headEnd/>
            <a:tailEnd/>
          </a:ln>
          <a:effectLst/>
        </p:spPr>
      </p:pic>
      <p:pic>
        <p:nvPicPr>
          <p:cNvPr id="1032" name="Picture 8"/>
          <p:cNvPicPr>
            <a:picLocks noChangeAspect="1" noChangeArrowheads="1"/>
          </p:cNvPicPr>
          <p:nvPr/>
        </p:nvPicPr>
        <p:blipFill>
          <a:blip r:embed="rId8" cstate="print"/>
          <a:srcRect/>
          <a:stretch>
            <a:fillRect/>
          </a:stretch>
        </p:blipFill>
        <p:spPr bwMode="auto">
          <a:xfrm>
            <a:off x="838200" y="1600200"/>
            <a:ext cx="6723862" cy="322421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1027"/>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500"/>
                                  </p:stCondLst>
                                  <p:childTnLst>
                                    <p:set>
                                      <p:cBhvr>
                                        <p:cTn id="15" dur="1" fill="hold">
                                          <p:stCondLst>
                                            <p:cond delay="0"/>
                                          </p:stCondLst>
                                        </p:cTn>
                                        <p:tgtEl>
                                          <p:spTgt spid="1029"/>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030"/>
                                        </p:tgtEl>
                                        <p:attrNameLst>
                                          <p:attrName>style.visibility</p:attrName>
                                        </p:attrNameLst>
                                      </p:cBhvr>
                                      <p:to>
                                        <p:strVal val="visible"/>
                                      </p:to>
                                    </p:set>
                                  </p:childTnLst>
                                </p:cTn>
                              </p:par>
                            </p:childTnLst>
                          </p:cTn>
                        </p:par>
                        <p:par>
                          <p:cTn id="19" fill="hold">
                            <p:stCondLst>
                              <p:cond delay="1500"/>
                            </p:stCondLst>
                            <p:childTnLst>
                              <p:par>
                                <p:cTn id="20" presetID="1" presetClass="entr" presetSubtype="0" fill="hold" nodeType="afterEffect">
                                  <p:stCondLst>
                                    <p:cond delay="500"/>
                                  </p:stCondLst>
                                  <p:childTnLst>
                                    <p:set>
                                      <p:cBhvr>
                                        <p:cTn id="21" dur="1" fill="hold">
                                          <p:stCondLst>
                                            <p:cond delay="0"/>
                                          </p:stCondLst>
                                        </p:cTn>
                                        <p:tgtEl>
                                          <p:spTgt spid="1031"/>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500"/>
                                  </p:stCondLst>
                                  <p:childTnLst>
                                    <p:set>
                                      <p:cBhvr>
                                        <p:cTn id="24"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hello.eboy.com/eboy/wp-content/uploads/shop/EBY_FooBar_35t.png"/>
          <p:cNvPicPr>
            <a:picLocks noChangeAspect="1" noChangeArrowheads="1"/>
          </p:cNvPicPr>
          <p:nvPr/>
        </p:nvPicPr>
        <p:blipFill>
          <a:blip r:embed="rId3" cstate="print"/>
          <a:srcRect/>
          <a:stretch>
            <a:fillRect/>
          </a:stretch>
        </p:blipFill>
        <p:spPr bwMode="auto">
          <a:xfrm>
            <a:off x="0" y="685801"/>
            <a:ext cx="4876800" cy="5486400"/>
          </a:xfrm>
          <a:prstGeom prst="rect">
            <a:avLst/>
          </a:prstGeom>
          <a:noFill/>
        </p:spPr>
      </p:pic>
      <p:sp>
        <p:nvSpPr>
          <p:cNvPr id="5" name="TextBox 4"/>
          <p:cNvSpPr txBox="1"/>
          <p:nvPr/>
        </p:nvSpPr>
        <p:spPr>
          <a:xfrm>
            <a:off x="0" y="5218093"/>
            <a:ext cx="1905000" cy="954107"/>
          </a:xfrm>
          <a:prstGeom prst="rect">
            <a:avLst/>
          </a:prstGeom>
          <a:solidFill>
            <a:schemeClr val="bg1"/>
          </a:solidFill>
        </p:spPr>
        <p:txBody>
          <a:bodyPr wrap="square" rtlCol="0">
            <a:spAutoFit/>
          </a:bodyPr>
          <a:lstStyle/>
          <a:p>
            <a:r>
              <a:rPr lang="en-US" sz="1400" dirty="0">
                <a:hlinkClick r:id="rId4"/>
              </a:rPr>
              <a:t>http://hello.eboy.com/eboy/wp-content/uploads/shop/EBY_FooBar_35t.png</a:t>
            </a:r>
            <a:r>
              <a:rPr lang="en-US" sz="1400" dirty="0"/>
              <a:t> </a:t>
            </a:r>
          </a:p>
        </p:txBody>
      </p:sp>
      <p:pic>
        <p:nvPicPr>
          <p:cNvPr id="4" name="Picture 2" descr="http://hello.eboy.com/eboy/wp-content/uploads/shop/EBY_FooBar_35t.png"/>
          <p:cNvPicPr>
            <a:picLocks noChangeAspect="1" noChangeArrowheads="1"/>
          </p:cNvPicPr>
          <p:nvPr/>
        </p:nvPicPr>
        <p:blipFill>
          <a:blip r:embed="rId3" cstate="print"/>
          <a:srcRect/>
          <a:stretch>
            <a:fillRect/>
          </a:stretch>
        </p:blipFill>
        <p:spPr bwMode="auto">
          <a:xfrm>
            <a:off x="4267200" y="685801"/>
            <a:ext cx="4876800" cy="548639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221162"/>
          </a:xfrm>
        </p:spPr>
        <p:txBody>
          <a:bodyPr/>
          <a:lstStyle/>
          <a:p>
            <a:r>
              <a:rPr lang="en-US" dirty="0"/>
              <a:t>Before we wring our hands and throw in the towel . . . .. </a:t>
            </a:r>
          </a:p>
        </p:txBody>
      </p:sp>
      <p:pic>
        <p:nvPicPr>
          <p:cNvPr id="3"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What have we done to improve access?</a:t>
            </a:r>
          </a:p>
        </p:txBody>
      </p:sp>
      <p:sp>
        <p:nvSpPr>
          <p:cNvPr id="3" name="Content Placeholder 2"/>
          <p:cNvSpPr>
            <a:spLocks noGrp="1"/>
          </p:cNvSpPr>
          <p:nvPr>
            <p:ph idx="1"/>
          </p:nvPr>
        </p:nvSpPr>
        <p:spPr>
          <a:xfrm>
            <a:off x="457200" y="2057400"/>
            <a:ext cx="8229600" cy="4068763"/>
          </a:xfrm>
        </p:spPr>
        <p:txBody>
          <a:bodyPr>
            <a:normAutofit fontScale="85000" lnSpcReduction="10000"/>
          </a:bodyPr>
          <a:lstStyle/>
          <a:p>
            <a:r>
              <a:rPr lang="en-US" dirty="0"/>
              <a:t>E-journal portals</a:t>
            </a:r>
          </a:p>
          <a:p>
            <a:r>
              <a:rPr lang="en-US" dirty="0" err="1"/>
              <a:t>OpenURL</a:t>
            </a:r>
            <a:r>
              <a:rPr lang="en-US" dirty="0"/>
              <a:t> linking via Link Resolvers</a:t>
            </a:r>
          </a:p>
          <a:p>
            <a:r>
              <a:rPr lang="en-US" dirty="0"/>
              <a:t>Deep linking to OPACs and Link Resolvers from Google, and Open </a:t>
            </a:r>
            <a:r>
              <a:rPr lang="en-US" dirty="0" err="1"/>
              <a:t>WorldCat</a:t>
            </a:r>
            <a:endParaRPr lang="en-US" dirty="0"/>
          </a:p>
          <a:p>
            <a:r>
              <a:rPr lang="en-US" dirty="0"/>
              <a:t>Linking from OPACs to full/partial </a:t>
            </a:r>
            <a:r>
              <a:rPr lang="en-US" dirty="0" err="1"/>
              <a:t>GoogleBook</a:t>
            </a:r>
            <a:r>
              <a:rPr lang="en-US" dirty="0"/>
              <a:t> content</a:t>
            </a:r>
          </a:p>
          <a:p>
            <a:r>
              <a:rPr lang="en-US" dirty="0"/>
              <a:t>Federated Search</a:t>
            </a:r>
          </a:p>
          <a:p>
            <a:pPr lvl="1"/>
            <a:r>
              <a:rPr lang="en-US" dirty="0"/>
              <a:t>Adding search box to Library homepage</a:t>
            </a:r>
          </a:p>
          <a:p>
            <a:pPr lvl="1"/>
            <a:r>
              <a:rPr lang="en-US" dirty="0"/>
              <a:t>Adding search box to course management system</a:t>
            </a:r>
          </a:p>
          <a:p>
            <a:r>
              <a:rPr lang="en-US" dirty="0"/>
              <a:t>Next-gen interfaces to OPACs</a:t>
            </a:r>
          </a:p>
          <a:p>
            <a:endParaRPr lang="en-US" dirty="0"/>
          </a:p>
        </p:txBody>
      </p:sp>
      <p:pic>
        <p:nvPicPr>
          <p:cNvPr id="4" name="Picture 2" descr="T:\LibWeb\Website\images\logo.jpg"/>
          <p:cNvPicPr>
            <a:picLocks noChangeAspect="1" noChangeArrowheads="1"/>
          </p:cNvPicPr>
          <p:nvPr/>
        </p:nvPicPr>
        <p:blipFill>
          <a:blip r:embed="rId2" cstate="print"/>
          <a:srcRect/>
          <a:stretch>
            <a:fillRect/>
          </a:stretch>
        </p:blipFill>
        <p:spPr bwMode="auto">
          <a:xfrm>
            <a:off x="0" y="6183020"/>
            <a:ext cx="3276600" cy="67498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a:t>Links to Articles from </a:t>
            </a:r>
            <a:r>
              <a:rPr lang="en-US" dirty="0" err="1"/>
              <a:t>GoogleScholar</a:t>
            </a:r>
            <a:endParaRPr lang="en-US"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228600" y="1295401"/>
            <a:ext cx="6260297" cy="4028020"/>
          </a:xfrm>
          <a:prstGeom prst="rect">
            <a:avLst/>
          </a:prstGeom>
          <a:noFill/>
          <a:ln w="9525">
            <a:noFill/>
            <a:miter lim="800000"/>
            <a:headEnd/>
            <a:tailEnd/>
          </a:ln>
          <a:effectLst/>
        </p:spPr>
      </p:pic>
      <p:sp>
        <p:nvSpPr>
          <p:cNvPr id="4" name="TextBox 3"/>
          <p:cNvSpPr txBox="1"/>
          <p:nvPr/>
        </p:nvSpPr>
        <p:spPr>
          <a:xfrm>
            <a:off x="914400" y="5638800"/>
            <a:ext cx="5422959" cy="369332"/>
          </a:xfrm>
          <a:prstGeom prst="rect">
            <a:avLst/>
          </a:prstGeom>
          <a:noFill/>
        </p:spPr>
        <p:txBody>
          <a:bodyPr wrap="none" rtlCol="0">
            <a:spAutoFit/>
          </a:bodyPr>
          <a:lstStyle/>
          <a:p>
            <a:r>
              <a:rPr lang="en-US" dirty="0"/>
              <a:t>http://scholar.google.com/intl/en/scholar/libraries.html</a:t>
            </a:r>
          </a:p>
        </p:txBody>
      </p:sp>
      <p:pic>
        <p:nvPicPr>
          <p:cNvPr id="5"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pic>
        <p:nvPicPr>
          <p:cNvPr id="6" name="Picture 2"/>
          <p:cNvPicPr>
            <a:picLocks noChangeAspect="1" noChangeArrowheads="1"/>
          </p:cNvPicPr>
          <p:nvPr/>
        </p:nvPicPr>
        <p:blipFill>
          <a:blip r:embed="rId4" cstate="print"/>
          <a:srcRect/>
          <a:stretch>
            <a:fillRect/>
          </a:stretch>
        </p:blipFill>
        <p:spPr bwMode="auto">
          <a:xfrm>
            <a:off x="1524000" y="1295400"/>
            <a:ext cx="4450381" cy="4343400"/>
          </a:xfrm>
          <a:prstGeom prst="rect">
            <a:avLst/>
          </a:prstGeom>
          <a:noFill/>
          <a:ln w="9525">
            <a:noFill/>
            <a:miter lim="800000"/>
            <a:headEnd/>
            <a:tailEnd/>
          </a:ln>
          <a:effectLst/>
        </p:spPr>
      </p:pic>
      <p:pic>
        <p:nvPicPr>
          <p:cNvPr id="7" name="Picture 2"/>
          <p:cNvPicPr>
            <a:picLocks noChangeAspect="1" noChangeArrowheads="1"/>
          </p:cNvPicPr>
          <p:nvPr/>
        </p:nvPicPr>
        <p:blipFill>
          <a:blip r:embed="rId5" cstate="print"/>
          <a:srcRect/>
          <a:stretch>
            <a:fillRect/>
          </a:stretch>
        </p:blipFill>
        <p:spPr bwMode="auto">
          <a:xfrm>
            <a:off x="2362200" y="1447800"/>
            <a:ext cx="6172200" cy="400677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253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What do we know about use of our    e-content?</a:t>
            </a:r>
          </a:p>
        </p:txBody>
      </p:sp>
      <p:sp>
        <p:nvSpPr>
          <p:cNvPr id="3" name="Content Placeholder 2"/>
          <p:cNvSpPr>
            <a:spLocks noGrp="1"/>
          </p:cNvSpPr>
          <p:nvPr>
            <p:ph idx="1"/>
          </p:nvPr>
        </p:nvSpPr>
        <p:spPr>
          <a:xfrm>
            <a:off x="457200" y="2133600"/>
            <a:ext cx="8229600" cy="3992563"/>
          </a:xfrm>
        </p:spPr>
        <p:txBody>
          <a:bodyPr>
            <a:normAutofit fontScale="92500" lnSpcReduction="20000"/>
          </a:bodyPr>
          <a:lstStyle/>
          <a:p>
            <a:r>
              <a:rPr lang="en-US" dirty="0"/>
              <a:t>Article downloads are up </a:t>
            </a:r>
            <a:r>
              <a:rPr lang="en-US" sz="2600" dirty="0"/>
              <a:t>(change from previous year)</a:t>
            </a:r>
          </a:p>
          <a:p>
            <a:pPr lvl="1">
              <a:buNone/>
            </a:pPr>
            <a:r>
              <a:rPr lang="en-US" dirty="0"/>
              <a:t> 2006  ↑9.08%  	   2007  ↑18.67%      2008  ↑ 13.29%</a:t>
            </a:r>
          </a:p>
          <a:p>
            <a:pPr lvl="1">
              <a:buNone/>
            </a:pPr>
            <a:endParaRPr lang="en-US" dirty="0"/>
          </a:p>
          <a:p>
            <a:r>
              <a:rPr lang="en-US" dirty="0"/>
              <a:t>Searches in A&amp;I/FT databases are up overall, BUT</a:t>
            </a:r>
          </a:p>
          <a:p>
            <a:pPr lvl="1"/>
            <a:r>
              <a:rPr lang="en-US" dirty="0"/>
              <a:t>Searches in many discipline specific resources are down </a:t>
            </a:r>
          </a:p>
          <a:p>
            <a:pPr lvl="2"/>
            <a:r>
              <a:rPr lang="en-US" dirty="0"/>
              <a:t> some for which fed search is not available are down significantly</a:t>
            </a:r>
          </a:p>
          <a:p>
            <a:pPr lvl="1"/>
            <a:r>
              <a:rPr lang="en-US" dirty="0"/>
              <a:t>Very few searches are done via e-content provider portals</a:t>
            </a:r>
          </a:p>
          <a:p>
            <a:pPr lvl="1"/>
            <a:endParaRPr lang="en-US" dirty="0"/>
          </a:p>
        </p:txBody>
      </p:sp>
      <p:pic>
        <p:nvPicPr>
          <p:cNvPr id="4" name="Picture 2" descr="T:\LibWeb\Website\images\logo.jpg"/>
          <p:cNvPicPr>
            <a:picLocks noChangeAspect="1" noChangeArrowheads="1"/>
          </p:cNvPicPr>
          <p:nvPr/>
        </p:nvPicPr>
        <p:blipFill>
          <a:blip r:embed="rId3" cstate="print"/>
          <a:srcRect/>
          <a:stretch>
            <a:fillRect/>
          </a:stretch>
        </p:blipFill>
        <p:spPr bwMode="auto">
          <a:xfrm>
            <a:off x="0" y="6183020"/>
            <a:ext cx="3276600" cy="67498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840</TotalTime>
  <Words>1675</Words>
  <Application>Microsoft Macintosh PowerPoint</Application>
  <PresentationFormat>On-screen Show (4:3)</PresentationFormat>
  <Paragraphs>209</Paragraphs>
  <Slides>34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Arial Narrow</vt:lpstr>
      <vt:lpstr>Calibri</vt:lpstr>
      <vt:lpstr>Office Theme</vt:lpstr>
      <vt:lpstr>Is Google Winning?</vt:lpstr>
      <vt:lpstr>PowerPoint Presentation</vt:lpstr>
      <vt:lpstr>ARL Libraries and E-Content</vt:lpstr>
      <vt:lpstr>PowerPoint Presentation</vt:lpstr>
      <vt:lpstr>PowerPoint Presentation</vt:lpstr>
      <vt:lpstr>Before we wring our hands and throw in the towel . . . .. </vt:lpstr>
      <vt:lpstr>What have we done to improve access?</vt:lpstr>
      <vt:lpstr>Links to Articles from GoogleScholar</vt:lpstr>
      <vt:lpstr>What do we know about use of our    e-content?</vt:lpstr>
      <vt:lpstr>What do we know about use of our e-content?</vt:lpstr>
      <vt:lpstr>What do we know about use of our e-content?</vt:lpstr>
      <vt:lpstr>Federated Search Increases  (change from previous year)</vt:lpstr>
      <vt:lpstr>What’s the bottom line?</vt:lpstr>
      <vt:lpstr>What’s the bottom line?</vt:lpstr>
      <vt:lpstr>Issues with fed search</vt:lpstr>
      <vt:lpstr>PowerPoint Presentation</vt:lpstr>
      <vt:lpstr>What about that single search box?</vt:lpstr>
      <vt:lpstr>Scholarly, Popular, and Blog Views?</vt:lpstr>
      <vt:lpstr>How much do you know about your OPAC?</vt:lpstr>
      <vt:lpstr>Traditional OPAC</vt:lpstr>
      <vt:lpstr>How does it compare to Next-Gen?</vt:lpstr>
      <vt:lpstr>Why does Next-Gen often yield more hits?</vt:lpstr>
      <vt:lpstr>Why No Hits</vt:lpstr>
      <vt:lpstr>Sometimes “0” is the right answer</vt:lpstr>
      <vt:lpstr>Don’t know the rules</vt:lpstr>
      <vt:lpstr>Typos and misspellings</vt:lpstr>
      <vt:lpstr>Copyright guide for librarians  and educators </vt:lpstr>
      <vt:lpstr>Cautionary Words</vt:lpstr>
      <vt:lpstr>Cautionary Words</vt:lpstr>
      <vt:lpstr>PowerPoint Presentation</vt:lpstr>
      <vt:lpstr>PowerPoint Presentation</vt:lpstr>
      <vt:lpstr>What do we want?</vt:lpstr>
      <vt:lpstr>What’s next at OSU?</vt:lpstr>
      <vt:lpstr>Questions????</vt:lpstr>
    </vt:vector>
  </TitlesOfParts>
  <Company>Oklahoma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 Prestamo</dc:creator>
  <cp:lastModifiedBy>Microsoft Office User</cp:lastModifiedBy>
  <cp:revision>32</cp:revision>
  <dcterms:created xsi:type="dcterms:W3CDTF">2009-06-08T19:02:52Z</dcterms:created>
  <dcterms:modified xsi:type="dcterms:W3CDTF">2022-07-01T22:43:36Z</dcterms:modified>
</cp:coreProperties>
</file>