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5" r:id="rId4"/>
    <p:sldId id="258" r:id="rId5"/>
    <p:sldId id="268" r:id="rId6"/>
    <p:sldId id="259" r:id="rId7"/>
    <p:sldId id="260" r:id="rId8"/>
    <p:sldId id="271" r:id="rId9"/>
    <p:sldId id="261" r:id="rId10"/>
    <p:sldId id="262" r:id="rId11"/>
    <p:sldId id="273" r:id="rId12"/>
    <p:sldId id="267" r:id="rId13"/>
    <p:sldId id="266" r:id="rId14"/>
    <p:sldId id="263" r:id="rId15"/>
    <p:sldId id="264" r:id="rId16"/>
    <p:sldId id="270" r:id="rId17"/>
    <p:sldId id="274" r:id="rId18"/>
    <p:sldId id="275" r:id="rId19"/>
    <p:sldId id="272" r:id="rId20"/>
    <p:sldId id="269" r:id="rId2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die Mattos" initials="JM" lastIdx="3" clrIdx="0">
    <p:extLst>
      <p:ext uri="{19B8F6BF-5375-455C-9EA6-DF929625EA0E}">
        <p15:presenceInfo xmlns:p15="http://schemas.microsoft.com/office/powerpoint/2012/main" userId="S-1-5-21-2293111880-830225867-2031443936-1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74456" autoAdjust="0"/>
  </p:normalViewPr>
  <p:slideViewPr>
    <p:cSldViewPr snapToGrid="0">
      <p:cViewPr varScale="1">
        <p:scale>
          <a:sx n="68" d="100"/>
          <a:sy n="68" d="100"/>
        </p:scale>
        <p:origin x="9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EABCC5-0C37-4663-8DE4-43C22728F14F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CC8A7F-1E60-4FB9-962A-A1476212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FFD9DB-790E-4865-AD01-DE47224568FC}" type="datetimeFigureOut">
              <a:rPr lang="en-US" smtClean="0"/>
              <a:t>11/8/2019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365877-B8F3-4F1D-A1A1-939689BDB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6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rary.manoa.hawaii.edu/okinawa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uoa.org/nuuzi/culture/language/uchinaaguchi_lesson.htm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huoa.org/nuuzi/calendar/sub/class.html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lukau.org/kaniaina/?a=p&amp;p=publicationhome&amp;sp=A&amp;e=-------en-20--1--txt-txIN|txTI|txTA|txCO|txTY|txLA|txKE|txPR|txSG|txTO|txTG|txSM|txTR|txSP|txCT|txET|txHT-----------------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waiianhistoricalsociety.org/pubs/chapin/3_haw-l.pdf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lukau.org/kaniaina/?a=p&amp;p=publicationhome&amp;sp=A&amp;e=-------en-20--1--txt-tpIN%7ctpTI%7ctpTA%7ctpCO%7ctpTY%7ctpLA%7ctpKE%7ctpPR%7ctpSG%7ctpTO%7ctpTG%7ctpSM%7ctpTR%7ctpSP%7ctpCT%7ctpET%7ctpHT%7ctpDT%7ctpOD%7ctpDF-----------------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c-office.org/wp-content/uploads/2018/03/E-all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culturalsurvival.org/publications/cultural-survival-quarterly/nation-under-gun-militarism-and-resistance-hawaii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nguagesoftheworld.info/geolinguistics/endangered-languages/striking-new-map-endangered-languages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unesco.org/news/unesco-launches-website-international-year-indigenous-languages-iyil2019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s.google.com/books?id=VSxHAQAAIAAJ&amp;pg=RA1-PA23#v=onepage&amp;q&amp;f=fals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nbcnews.com/news/asian-america/hawaiian-language-revival-used-model-other-indigenous-languages-n734891" TargetMode="External"/><Relationship Id="rId4" Type="http://schemas.openxmlformats.org/officeDocument/2006/relationships/hyperlink" Target="https://www.npr.org/sections/codeswitch/2019/06/22/452551172/the-hawaiian-language-nearly-died-a-radio-show-sparked-its-revival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apunanaleo.org/index.php?/about/aha_puunana_leo_in_the_spotlight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ubhawaii.com/?p=411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endangeredlanguages.com/lang/5354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60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Collecting Okinawan materials in many</a:t>
            </a:r>
            <a:r>
              <a:rPr lang="en-US" baseline="0" dirty="0" smtClean="0"/>
              <a:t> languages (Japanese, English, Portuguese)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5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https://guides.library.manoa.hawaii.edu/okinawa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15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https://huoa.org/nuuzi/culture/language/uchinaaguchi_lesson.html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https://huoa.org/nuuzi/calendar/sub/class.html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19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94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22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http://ulukau.org/kaniaina/?a=p&amp;p=publicationhome&amp;sp=A&amp;e=-------en-20--1--txt-txIN%7ctxTI%7ctxTA%7ctxCO%7ctxTY%7ctxLA%7ctxKE%7ctxPR%7ctxSG%7ctxTO%7ctxTG%7ctxSM%7ctxTR%7ctxSP%7ctxCT%7ctxET%7ctxHT-----------------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84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elephant book reminds me of </a:t>
            </a:r>
            <a:r>
              <a:rPr lang="en-US" i="1" baseline="0" dirty="0" err="1" smtClean="0"/>
              <a:t>Ka</a:t>
            </a:r>
            <a:r>
              <a:rPr lang="en-US" i="1" baseline="0" dirty="0" smtClean="0"/>
              <a:t> Lama Hawaii</a:t>
            </a:r>
            <a:r>
              <a:rPr lang="en-US" baseline="0" dirty="0" smtClean="0"/>
              <a:t> newspaper, printed at </a:t>
            </a:r>
            <a:r>
              <a:rPr lang="en-US" baseline="0" dirty="0" err="1" smtClean="0"/>
              <a:t>Lahainaluna</a:t>
            </a:r>
            <a:r>
              <a:rPr lang="en-US" baseline="0" dirty="0" smtClean="0"/>
              <a:t> with the animal engravings, </a:t>
            </a:r>
            <a:r>
              <a:rPr lang="en-US" dirty="0" smtClean="0">
                <a:hlinkClick r:id="rId3"/>
              </a:rPr>
              <a:t>http://www.hawaiianhistoricalsociety.org/pubs/chapin/3_haw-l.pdf</a:t>
            </a:r>
            <a:r>
              <a:rPr lang="en-US" dirty="0" smtClean="0"/>
              <a:t> (page 65)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45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04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http://ulukau.org/kaniaina/?a=p&amp;p=publicationhome&amp;sp=A&amp;e=-------en-20--1--txt-tpIN%7ctpTI%7ctpTA%7ctpCO%7ctpTY%7ctpLA%7ctpKE%7ctpPR%7ctpSG%7ctpTO%7ctpTG%7ctpSM%7ctpTR%7ctpSP%7ctpCT%7ctpET%7ctpHT%7ctpDT%7ctpOD%7ctpDF-----------------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04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48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2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40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https://www.japantimes.co.jp/news/2018/02/09/national/okinawa-tourist-numbers-top-hawaii-first-time/Tourists</a:t>
            </a:r>
          </a:p>
          <a:p>
            <a:endParaRPr lang="en-US" dirty="0" smtClean="0"/>
          </a:p>
          <a:p>
            <a:r>
              <a:rPr lang="en-US" dirty="0" smtClean="0"/>
              <a:t>What Okinawa Wants You to Understand about the U.S. Military Bases, </a:t>
            </a:r>
            <a:r>
              <a:rPr lang="en-US" dirty="0" smtClean="0">
                <a:hlinkClick r:id="rId3"/>
              </a:rPr>
              <a:t>http://dc-office.org/wp-content/uploads/2018/03/E-all.pdf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https://www.culturalsurvival.org/publications/cultural-survival-quarterly/nation-under-gun-militarism-and-resistance-Hawaii</a:t>
            </a:r>
            <a:r>
              <a:rPr lang="en-US" dirty="0" smtClean="0"/>
              <a:t> (21 installations, 26 housing complexes, 8 training areas,</a:t>
            </a:r>
            <a:r>
              <a:rPr lang="en-US" baseline="0" dirty="0" smtClean="0"/>
              <a:t> and 19 miscellaneous bases and operating </a:t>
            </a:r>
            <a:r>
              <a:rPr lang="en-US" baseline="0" smtClean="0"/>
              <a:t>stations</a:t>
            </a:r>
            <a:r>
              <a:rPr lang="en-US" baseline="0" smtClean="0"/>
              <a:t>)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44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UNESCO considers </a:t>
            </a:r>
            <a:r>
              <a:rPr lang="en-US" dirty="0" err="1"/>
              <a:t>Uchinaaguchi</a:t>
            </a:r>
            <a:r>
              <a:rPr lang="en-US" dirty="0"/>
              <a:t> as endangered and Hawaiian as critically endangered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30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/>
            <a:r>
              <a:rPr lang="en-US" dirty="0" smtClean="0">
                <a:hlinkClick r:id="rId3"/>
              </a:rPr>
              <a:t>https://www.languagesoftheworld.info/geolinguistics/endangered-languages/striking-new-map-endangered-languages.html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99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/>
            <a:r>
              <a:rPr lang="en-US" dirty="0" smtClean="0"/>
              <a:t>(per </a:t>
            </a:r>
            <a:r>
              <a:rPr lang="en-US" dirty="0" smtClean="0">
                <a:hlinkClick r:id="rId3"/>
              </a:rPr>
              <a:t>https://en.unesco.org/news/unesco-launches-website-international-year-indigenous-languages-iyil2019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89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/>
            <a:r>
              <a:rPr lang="en-US" dirty="0" smtClean="0"/>
              <a:t>See shift from Hawaiian and English used in the</a:t>
            </a:r>
            <a:r>
              <a:rPr lang="en-US" baseline="0" dirty="0" smtClean="0"/>
              <a:t> kingdom to English as the official language; Hawaiian punished for speaking their language so children are not taught </a:t>
            </a:r>
            <a:r>
              <a:rPr lang="en-US" dirty="0" smtClean="0"/>
              <a:t>‘</a:t>
            </a:r>
            <a:r>
              <a:rPr lang="en-US" dirty="0" err="1" smtClean="0"/>
              <a:t>ōlelo</a:t>
            </a:r>
            <a:r>
              <a:rPr lang="en-US" dirty="0" smtClean="0"/>
              <a:t> Hawai‘i.</a:t>
            </a:r>
          </a:p>
          <a:p>
            <a:pPr defTabSz="931774"/>
            <a:r>
              <a:rPr lang="en-US" dirty="0" smtClean="0">
                <a:hlinkClick r:id="rId3"/>
              </a:rPr>
              <a:t>https://books.google.com/books?id=VSxHAQAAIAAJ&amp;pg=RA1-PA23#v=onepage&amp;q&amp;f=false</a:t>
            </a:r>
            <a:endParaRPr lang="en-US" dirty="0" smtClean="0"/>
          </a:p>
          <a:p>
            <a:pPr defTabSz="931774"/>
            <a:endParaRPr lang="en-US" dirty="0" smtClean="0"/>
          </a:p>
          <a:p>
            <a:pPr defTabSz="931774">
              <a:defRPr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Kimura quote: NPR, Jun</a:t>
            </a:r>
            <a:r>
              <a:rPr lang="en-US" baseline="0" dirty="0" smtClean="0"/>
              <a:t>e 22, 2019, </a:t>
            </a:r>
            <a:r>
              <a:rPr lang="en-US" dirty="0" smtClean="0">
                <a:hlinkClick r:id="rId4"/>
              </a:rPr>
              <a:t>https://www.npr.org/sections/codeswitch/2019/06/22/452551172/the-hawaiian-language-nearly-died-a-radio-show-sparked-its-revival</a:t>
            </a:r>
            <a:endParaRPr lang="en-US" dirty="0" smtClean="0"/>
          </a:p>
          <a:p>
            <a:pPr defTabSz="931774">
              <a:defRPr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Kimura quote: NBC news,</a:t>
            </a:r>
            <a:r>
              <a:rPr lang="en-US" baseline="0" dirty="0" smtClean="0"/>
              <a:t> March 17, 2017, </a:t>
            </a:r>
            <a:r>
              <a:rPr lang="en-US" dirty="0" smtClean="0">
                <a:hlinkClick r:id="rId5"/>
              </a:rPr>
              <a:t>https://www.nbcnews.com/news/asian-america/hawaiian-language-revival-used-model-other-indigenous-languages-n734891</a:t>
            </a:r>
            <a:endParaRPr lang="en-US" dirty="0" smtClean="0"/>
          </a:p>
          <a:p>
            <a:pPr defTabSz="931774">
              <a:defRPr/>
            </a:pPr>
            <a:endParaRPr lang="en-US" dirty="0" smtClean="0"/>
          </a:p>
          <a:p>
            <a:pPr defTabSz="931774">
              <a:defRPr/>
            </a:pPr>
            <a:r>
              <a:rPr lang="en-US" dirty="0" smtClean="0"/>
              <a:t>Disconnected to culture &amp; language</a:t>
            </a:r>
            <a:r>
              <a:rPr lang="en-US" baseline="0" dirty="0" smtClean="0"/>
              <a:t> and Native Hawaiian identity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68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Hawaiian language speaking children under the age of 18 numbered less than 50, community of fluent speakers had dwindled to a few elders &amp; geographically isolated population of </a:t>
            </a:r>
            <a:r>
              <a:rPr lang="en-US" dirty="0" err="1" smtClean="0"/>
              <a:t>Ni‘ihau</a:t>
            </a:r>
            <a:r>
              <a:rPr lang="en-US" dirty="0" smtClean="0"/>
              <a:t>. ‘Aha </a:t>
            </a:r>
            <a:r>
              <a:rPr lang="en-US" dirty="0" err="1" smtClean="0"/>
              <a:t>Pūnana</a:t>
            </a:r>
            <a:r>
              <a:rPr lang="en-US" dirty="0" smtClean="0"/>
              <a:t> Leo means</a:t>
            </a:r>
            <a:r>
              <a:rPr lang="en-US" baseline="0" dirty="0" smtClean="0"/>
              <a:t> “nest of voices”, per their website, </a:t>
            </a:r>
            <a:r>
              <a:rPr lang="en-US" dirty="0" smtClean="0">
                <a:hlinkClick r:id="rId3"/>
              </a:rPr>
              <a:t>http://www.ahapunanaleo.org/index.php?/about/aha_puunana_leo_in_the_spotlight/</a:t>
            </a:r>
            <a:endParaRPr lang="en-US" baseline="0" dirty="0" smtClean="0"/>
          </a:p>
          <a:p>
            <a:pPr defTabSz="931774">
              <a:defRPr/>
            </a:pPr>
            <a:endParaRPr lang="en-US" baseline="0" dirty="0" smtClean="0"/>
          </a:p>
          <a:p>
            <a:pPr defTabSz="931774">
              <a:defRPr/>
            </a:pPr>
            <a:r>
              <a:rPr lang="en-US" baseline="0" dirty="0" smtClean="0"/>
              <a:t>Had to create their own resources since none existed; parents committed to learning </a:t>
            </a:r>
            <a:r>
              <a:rPr lang="en-US" dirty="0" smtClean="0"/>
              <a:t>‘</a:t>
            </a:r>
            <a:r>
              <a:rPr lang="en-US" dirty="0" err="1" smtClean="0"/>
              <a:t>ōlelo</a:t>
            </a:r>
            <a:r>
              <a:rPr lang="en-US" dirty="0" smtClean="0"/>
              <a:t> Hawai‘i</a:t>
            </a:r>
            <a:r>
              <a:rPr lang="en-US" baseline="0" dirty="0" smtClean="0"/>
              <a:t> so language could be spoken in the family, not just at school</a:t>
            </a:r>
          </a:p>
          <a:p>
            <a:pPr defTabSz="931774">
              <a:defRPr/>
            </a:pPr>
            <a:endParaRPr lang="en-US" baseline="0" dirty="0" smtClean="0"/>
          </a:p>
          <a:p>
            <a:pPr defTabSz="931774">
              <a:defRPr/>
            </a:pPr>
            <a:r>
              <a:rPr lang="en-US" baseline="0" dirty="0" smtClean="0"/>
              <a:t>1978, 2 official languages of the State of </a:t>
            </a:r>
            <a:r>
              <a:rPr lang="en-US" dirty="0" smtClean="0"/>
              <a:t>Hawai‘i</a:t>
            </a:r>
            <a:endParaRPr lang="en-US" baseline="0" dirty="0" smtClean="0"/>
          </a:p>
          <a:p>
            <a:pPr defTabSz="931774">
              <a:defRPr/>
            </a:pPr>
            <a:endParaRPr lang="en-US" baseline="0" dirty="0" smtClean="0"/>
          </a:p>
          <a:p>
            <a:pPr defTabSz="931774">
              <a:defRPr/>
            </a:pPr>
            <a:r>
              <a:rPr lang="en-US" baseline="0" dirty="0" smtClean="0"/>
              <a:t>Currently, 18 traditional public schools &amp; 6 charter schools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98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 smtClean="0">
                <a:hlinkClick r:id="rId3"/>
              </a:rPr>
              <a:t>http://wubhawaii.com/?p=411</a:t>
            </a:r>
            <a:endParaRPr lang="en-US" dirty="0" smtClean="0"/>
          </a:p>
          <a:p>
            <a:pPr defTabSz="931774">
              <a:defRPr/>
            </a:pPr>
            <a:endParaRPr lang="en-US" dirty="0" smtClean="0"/>
          </a:p>
          <a:p>
            <a:pPr defTabSz="931774">
              <a:defRPr/>
            </a:pPr>
            <a:r>
              <a:rPr lang="en-US" dirty="0" smtClean="0">
                <a:hlinkClick r:id="rId4"/>
              </a:rPr>
              <a:t>http://www.endangeredlanguages.com/lang/5354</a:t>
            </a:r>
            <a:endParaRPr lang="en-US" dirty="0" smtClean="0"/>
          </a:p>
          <a:p>
            <a:pPr defTabSz="931774">
              <a:defRPr/>
            </a:pPr>
            <a:endParaRPr lang="en-US" dirty="0" smtClean="0"/>
          </a:p>
          <a:p>
            <a:pPr defTabSz="931774">
              <a:defRPr/>
            </a:pPr>
            <a:r>
              <a:rPr lang="en-US" dirty="0" smtClean="0"/>
              <a:t>To lend support and offer guidance, how Hawai‘i</a:t>
            </a:r>
            <a:r>
              <a:rPr lang="en-US" baseline="0" dirty="0" smtClean="0"/>
              <a:t> immersion school example can help Okinawa</a:t>
            </a:r>
            <a:r>
              <a:rPr lang="en-US" dirty="0" smtClean="0"/>
              <a:t>; also</a:t>
            </a:r>
            <a:r>
              <a:rPr lang="en-US" baseline="0" dirty="0" smtClean="0"/>
              <a:t> </a:t>
            </a:r>
            <a:r>
              <a:rPr lang="en-US" dirty="0" smtClean="0"/>
              <a:t>supporting protests against relocation</a:t>
            </a:r>
            <a:r>
              <a:rPr lang="en-US" baseline="0" dirty="0" smtClean="0"/>
              <a:t> of </a:t>
            </a:r>
            <a:r>
              <a:rPr lang="en-US" dirty="0"/>
              <a:t>Marine Corps Air Station </a:t>
            </a:r>
            <a:r>
              <a:rPr lang="en-US" dirty="0" err="1"/>
              <a:t>Futenma</a:t>
            </a:r>
            <a:r>
              <a:rPr lang="en-US" dirty="0"/>
              <a:t> &amp; the impending destruction of </a:t>
            </a:r>
            <a:r>
              <a:rPr lang="en-US" dirty="0" err="1"/>
              <a:t>Oura</a:t>
            </a:r>
            <a:r>
              <a:rPr lang="en-US" dirty="0"/>
              <a:t> Bay and its ecosystem for the move of the inland military base to the coastal area of </a:t>
            </a:r>
            <a:r>
              <a:rPr lang="en-US" dirty="0" err="1"/>
              <a:t>Henoko</a:t>
            </a:r>
            <a:r>
              <a:rPr lang="en-US" dirty="0"/>
              <a:t>.</a:t>
            </a:r>
          </a:p>
          <a:p>
            <a:pPr defTabSz="931774">
              <a:defRPr/>
            </a:pPr>
            <a:endParaRPr lang="en-US" dirty="0"/>
          </a:p>
          <a:p>
            <a:pPr defTabSz="931774">
              <a:defRPr/>
            </a:pPr>
            <a:r>
              <a:rPr lang="en-US" dirty="0" err="1"/>
              <a:t>Amami</a:t>
            </a:r>
            <a:r>
              <a:rPr lang="en-US" dirty="0"/>
              <a:t>, </a:t>
            </a:r>
            <a:r>
              <a:rPr lang="en-US" dirty="0" err="1"/>
              <a:t>Uchinaaguchi</a:t>
            </a:r>
            <a:r>
              <a:rPr lang="en-US" dirty="0"/>
              <a:t>, </a:t>
            </a:r>
            <a:r>
              <a:rPr lang="en-US" dirty="0" err="1"/>
              <a:t>Miyako</a:t>
            </a:r>
            <a:r>
              <a:rPr lang="en-US" dirty="0"/>
              <a:t>, </a:t>
            </a:r>
            <a:r>
              <a:rPr lang="en-US" dirty="0" err="1"/>
              <a:t>Yaeyama</a:t>
            </a:r>
            <a:r>
              <a:rPr lang="en-US" dirty="0"/>
              <a:t>, </a:t>
            </a:r>
            <a:r>
              <a:rPr lang="en-US" dirty="0" err="1"/>
              <a:t>Yonaguni</a:t>
            </a:r>
            <a:endParaRPr lang="en-US" dirty="0"/>
          </a:p>
          <a:p>
            <a:pPr defTabSz="931774"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65877-B8F3-4F1D-A1A1-939689BDB2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2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400" dirty="0" err="1" smtClean="0">
                <a:latin typeface="HawnBook" panose="00000400000000000000" pitchFamily="2" charset="0"/>
              </a:rPr>
              <a:t>ʻÖlelo</a:t>
            </a:r>
            <a:r>
              <a:rPr lang="en-US" sz="3400" dirty="0" smtClean="0">
                <a:latin typeface="HawnBook" panose="00000400000000000000" pitchFamily="2" charset="0"/>
              </a:rPr>
              <a:t> </a:t>
            </a:r>
            <a:r>
              <a:rPr lang="en-US" sz="3400" dirty="0" err="1" smtClean="0">
                <a:latin typeface="HawnBook" panose="00000400000000000000" pitchFamily="2" charset="0"/>
              </a:rPr>
              <a:t>Hawai</a:t>
            </a:r>
            <a:r>
              <a:rPr lang="en-US" sz="3400" dirty="0" err="1">
                <a:latin typeface="HawnBook" panose="00000400000000000000" pitchFamily="2" charset="0"/>
              </a:rPr>
              <a:t>ʻ</a:t>
            </a:r>
            <a:r>
              <a:rPr lang="en-US" sz="3400" dirty="0" err="1" smtClean="0">
                <a:latin typeface="HawnBook" panose="00000400000000000000" pitchFamily="2" charset="0"/>
              </a:rPr>
              <a:t>i</a:t>
            </a:r>
            <a:r>
              <a:rPr lang="en-US" sz="3400" dirty="0" smtClean="0">
                <a:latin typeface="HawnBook" panose="00000400000000000000" pitchFamily="2" charset="0"/>
              </a:rPr>
              <a:t> </a:t>
            </a:r>
            <a:r>
              <a:rPr lang="en-US" sz="3400" dirty="0">
                <a:latin typeface="HawnBook" panose="00000400000000000000" pitchFamily="2" charset="0"/>
              </a:rPr>
              <a:t>and </a:t>
            </a:r>
            <a:r>
              <a:rPr lang="en-US" sz="3400" dirty="0" err="1" smtClean="0">
                <a:latin typeface="HawnBook" panose="00000400000000000000" pitchFamily="2" charset="0"/>
              </a:rPr>
              <a:t>uchinaaguchi</a:t>
            </a:r>
            <a:r>
              <a:rPr lang="en-US" sz="3400" dirty="0" smtClean="0">
                <a:latin typeface="HawnBook" panose="00000400000000000000" pitchFamily="2" charset="0"/>
              </a:rPr>
              <a:t>: </a:t>
            </a:r>
            <a:r>
              <a:rPr lang="en-US" sz="3400" dirty="0">
                <a:latin typeface="HawnBook" panose="00000400000000000000" pitchFamily="2" charset="0"/>
              </a:rPr>
              <a:t>Language Preservation and Cultural Revitalization in </a:t>
            </a:r>
            <a:r>
              <a:rPr lang="en-US" sz="3400" dirty="0" err="1">
                <a:latin typeface="HawnBook" panose="00000400000000000000" pitchFamily="2" charset="0"/>
              </a:rPr>
              <a:t>Hawaiʻi</a:t>
            </a:r>
            <a:r>
              <a:rPr lang="en-US" sz="3400" dirty="0">
                <a:latin typeface="HawnBook" panose="00000400000000000000" pitchFamily="2" charset="0"/>
              </a:rPr>
              <a:t> and Okinawa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HawnPal" panose="00000400000000000000" pitchFamily="2" charset="0"/>
              </a:rPr>
              <a:t>Jodie Mattos, University of Hawai‘i at </a:t>
            </a:r>
            <a:r>
              <a:rPr lang="en-US" dirty="0" err="1" smtClean="0">
                <a:latin typeface="HawnPal" panose="00000400000000000000" pitchFamily="2" charset="0"/>
              </a:rPr>
              <a:t>Mänoa</a:t>
            </a:r>
            <a:endParaRPr lang="en-US" dirty="0" smtClean="0">
              <a:latin typeface="HawnPal" panose="00000400000000000000" pitchFamily="2" charset="0"/>
            </a:endParaRPr>
          </a:p>
          <a:p>
            <a:r>
              <a:rPr lang="en-US" dirty="0" smtClean="0">
                <a:latin typeface="HawnPal" panose="00000400000000000000" pitchFamily="2" charset="0"/>
              </a:rPr>
              <a:t>Hawaiian Collection</a:t>
            </a:r>
          </a:p>
        </p:txBody>
      </p:sp>
    </p:spTree>
    <p:extLst>
      <p:ext uri="{BB962C8B-B14F-4D97-AF65-F5344CB8AC3E}">
        <p14:creationId xmlns:p14="http://schemas.microsoft.com/office/powerpoint/2010/main" val="40549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Uchinaaguchi</a:t>
            </a:r>
            <a:r>
              <a:rPr lang="en-US" dirty="0" smtClean="0"/>
              <a:t> efforts in Hawai‘i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86597"/>
            <a:ext cx="9601200" cy="4263683"/>
          </a:xfrm>
        </p:spPr>
        <p:txBody>
          <a:bodyPr/>
          <a:lstStyle/>
          <a:p>
            <a:r>
              <a:rPr lang="en-US" dirty="0" smtClean="0"/>
              <a:t>Okinawa Studies Librarian, UHM Library, Sachiko </a:t>
            </a:r>
            <a:r>
              <a:rPr lang="en-US" dirty="0" err="1" smtClean="0"/>
              <a:t>Iwabuchi</a:t>
            </a:r>
            <a:endParaRPr lang="en-US" dirty="0" smtClean="0"/>
          </a:p>
          <a:p>
            <a:r>
              <a:rPr lang="en-US" dirty="0" err="1" smtClean="0"/>
              <a:t>Uchinaaguchi</a:t>
            </a:r>
            <a:r>
              <a:rPr lang="en-US" dirty="0" smtClean="0"/>
              <a:t> word in </a:t>
            </a:r>
            <a:r>
              <a:rPr lang="en-US" i="1" dirty="0" err="1" smtClean="0"/>
              <a:t>Uchinanchu</a:t>
            </a:r>
            <a:r>
              <a:rPr lang="en-US" dirty="0" smtClean="0"/>
              <a:t> newspaper (monthly)</a:t>
            </a:r>
          </a:p>
          <a:p>
            <a:pPr lvl="1"/>
            <a:r>
              <a:rPr lang="en-US" dirty="0" smtClean="0"/>
              <a:t>Began in August/September 2006 issue</a:t>
            </a:r>
          </a:p>
          <a:p>
            <a:pPr marL="530352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77" y="3161515"/>
            <a:ext cx="3148623" cy="4089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24" y="3161515"/>
            <a:ext cx="4012130" cy="398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4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1771" y="-506436"/>
            <a:ext cx="11580523" cy="72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Uchinaaguchi</a:t>
            </a:r>
            <a:r>
              <a:rPr lang="en-US" dirty="0"/>
              <a:t> efforts in Hawaii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655043"/>
            <a:ext cx="4566062" cy="2293679"/>
          </a:xfrm>
        </p:spPr>
        <p:txBody>
          <a:bodyPr/>
          <a:lstStyle/>
          <a:p>
            <a:r>
              <a:rPr lang="en-US" dirty="0" smtClean="0"/>
              <a:t>Let’s Speak </a:t>
            </a:r>
            <a:r>
              <a:rPr lang="en-US" dirty="0" err="1" smtClean="0"/>
              <a:t>Uchinaaguchi</a:t>
            </a:r>
            <a:r>
              <a:rPr lang="en-US" dirty="0" smtClean="0"/>
              <a:t>! (videos)</a:t>
            </a:r>
          </a:p>
          <a:p>
            <a:r>
              <a:rPr lang="en-US" dirty="0" smtClean="0"/>
              <a:t>Language classes offered at Hawaii United Okinawa Association (HUOA) Center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816" y="1914144"/>
            <a:ext cx="6659271" cy="48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Uchinaaguchi</a:t>
            </a:r>
            <a:r>
              <a:rPr lang="en-US" dirty="0"/>
              <a:t> efforts in </a:t>
            </a:r>
            <a:r>
              <a:rPr lang="en-US" dirty="0" smtClean="0"/>
              <a:t>Hawaii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248399" cy="3034145"/>
          </a:xfrm>
        </p:spPr>
        <p:txBody>
          <a:bodyPr/>
          <a:lstStyle/>
          <a:p>
            <a:r>
              <a:rPr lang="en-US" i="1" dirty="0" smtClean="0"/>
              <a:t>Okinawan Princess: Da Legend of </a:t>
            </a:r>
            <a:r>
              <a:rPr lang="en-US" i="1" dirty="0" err="1" smtClean="0"/>
              <a:t>Hajichi</a:t>
            </a:r>
            <a:r>
              <a:rPr lang="en-US" i="1" dirty="0" smtClean="0"/>
              <a:t> Tattoos</a:t>
            </a:r>
            <a:r>
              <a:rPr lang="en-US" dirty="0" smtClean="0"/>
              <a:t> (Bess Press, 2019)</a:t>
            </a:r>
          </a:p>
          <a:p>
            <a:pPr lvl="1"/>
            <a:r>
              <a:rPr lang="en-US" i="0" dirty="0" smtClean="0"/>
              <a:t>Trilingual book written in pidgin English, then translated into Japanese and </a:t>
            </a:r>
            <a:r>
              <a:rPr lang="en-US" i="0" dirty="0" err="1" smtClean="0"/>
              <a:t>Uchinaaguchi</a:t>
            </a:r>
            <a:endParaRPr lang="en-US" i="0" dirty="0" smtClean="0"/>
          </a:p>
          <a:p>
            <a:pPr lvl="1"/>
            <a:r>
              <a:rPr lang="en-US" i="0" dirty="0" smtClean="0"/>
              <a:t>Written by </a:t>
            </a:r>
            <a:r>
              <a:rPr lang="en-US" i="0" dirty="0"/>
              <a:t>Lee </a:t>
            </a:r>
            <a:r>
              <a:rPr lang="en-US" i="0" dirty="0" err="1"/>
              <a:t>Tonouchi</a:t>
            </a:r>
            <a:r>
              <a:rPr lang="en-US" i="0" dirty="0"/>
              <a:t>, illustrations by Laura Kina, Japanese &amp; Okinawan </a:t>
            </a:r>
            <a:r>
              <a:rPr lang="en-US" i="0" dirty="0" smtClean="0"/>
              <a:t>translations by Masashi </a:t>
            </a:r>
            <a:r>
              <a:rPr lang="en-US" i="0" dirty="0" err="1" smtClean="0"/>
              <a:t>Sakihara</a:t>
            </a:r>
            <a:endParaRPr lang="en-US" i="0" dirty="0" smtClean="0"/>
          </a:p>
          <a:p>
            <a:pPr lvl="1"/>
            <a:r>
              <a:rPr lang="en-US" i="0" dirty="0" smtClean="0"/>
              <a:t>Held in UHM Library in Hamilton Juvenile, Hamilton Asia &amp; Hamilton Hawaiian</a:t>
            </a:r>
          </a:p>
          <a:p>
            <a:pPr marL="530352" lvl="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9" y="1832387"/>
            <a:ext cx="4572001" cy="418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Libraries Fit Into Language Revitalization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Hawaiian Collection, UHM Library holds many Hawaiian language materials</a:t>
            </a:r>
          </a:p>
          <a:p>
            <a:pPr lvl="1"/>
            <a:r>
              <a:rPr lang="en-US" dirty="0"/>
              <a:t>Collecting priority: materials in ‘</a:t>
            </a:r>
            <a:r>
              <a:rPr lang="en-US" dirty="0" err="1"/>
              <a:t>ōlelo</a:t>
            </a:r>
            <a:r>
              <a:rPr lang="en-US" dirty="0"/>
              <a:t> Hawai‘i and by &amp; about Native Hawaiians</a:t>
            </a:r>
          </a:p>
          <a:p>
            <a:pPr lvl="1"/>
            <a:r>
              <a:rPr lang="en-US" dirty="0" smtClean="0"/>
              <a:t>Hawai‘i </a:t>
            </a:r>
            <a:r>
              <a:rPr lang="en-US" dirty="0"/>
              <a:t>education reports (kingdom to </a:t>
            </a:r>
            <a:r>
              <a:rPr lang="en-US" dirty="0" smtClean="0"/>
              <a:t>state)</a:t>
            </a:r>
          </a:p>
          <a:p>
            <a:pPr lvl="1"/>
            <a:r>
              <a:rPr lang="en-US" dirty="0" smtClean="0"/>
              <a:t>Earliest materials created by ‘</a:t>
            </a:r>
            <a:r>
              <a:rPr lang="en-US" dirty="0"/>
              <a:t>A</a:t>
            </a:r>
            <a:r>
              <a:rPr lang="en-US" dirty="0" smtClean="0"/>
              <a:t>ha </a:t>
            </a:r>
            <a:r>
              <a:rPr lang="en-US" dirty="0" err="1" smtClean="0"/>
              <a:t>Punana</a:t>
            </a:r>
            <a:r>
              <a:rPr lang="en-US" dirty="0" smtClean="0"/>
              <a:t> Leo to dissertations written in ‘</a:t>
            </a:r>
            <a:r>
              <a:rPr lang="en-US" dirty="0" err="1" smtClean="0"/>
              <a:t>ōlelo</a:t>
            </a:r>
            <a:r>
              <a:rPr lang="en-US" dirty="0" smtClean="0"/>
              <a:t> Hawai‘i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8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Hawaiian Collection, University of Hawai‘i at </a:t>
            </a:r>
            <a:r>
              <a:rPr lang="en-US" dirty="0" err="1" smtClean="0"/>
              <a:t>Mānoa</a:t>
            </a:r>
            <a:r>
              <a:rPr lang="en-US" dirty="0" smtClean="0"/>
              <a:t> (UHM) Library</a:t>
            </a:r>
          </a:p>
          <a:p>
            <a:pPr lvl="1"/>
            <a:r>
              <a:rPr lang="en-US" dirty="0" smtClean="0"/>
              <a:t>Holds readers in ‘</a:t>
            </a:r>
            <a:r>
              <a:rPr lang="en-US" dirty="0" err="1" smtClean="0"/>
              <a:t>ōlelo</a:t>
            </a:r>
            <a:r>
              <a:rPr lang="en-US" dirty="0" smtClean="0"/>
              <a:t> Hawai‘i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64" y="3627912"/>
            <a:ext cx="2422566" cy="32300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969" y="3645395"/>
            <a:ext cx="2409454" cy="3212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02" y="3567380"/>
            <a:ext cx="2454853" cy="32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92" y="92034"/>
            <a:ext cx="5261830" cy="323602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078" y="3196771"/>
            <a:ext cx="2745922" cy="3661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56" y="-101846"/>
            <a:ext cx="4143744" cy="30611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608" y="3027135"/>
            <a:ext cx="3000375" cy="4000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407" y="3073894"/>
            <a:ext cx="3013640" cy="42276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92" y="3073894"/>
            <a:ext cx="2854972" cy="3906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345" y="-135157"/>
            <a:ext cx="2095911" cy="320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images-na.ssl-images-amazon.com/images/I/51lqhuZdScL._SX311_BO1,204,203,200_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67" y="118580"/>
            <a:ext cx="2793762" cy="445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ages-na.ssl-images-amazon.com/images/I/514NhkJFapL._SY498_BO1,204,203,20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39" y="20955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e Kāula Kamahaʻo o ʻOza: The Wonderful Wizard of Oz in Hawaiian (Hawaiian Edition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931" y="118580"/>
            <a:ext cx="2601442" cy="34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ages-na.ssl-images-amazon.com/images/I/51xHmV1UTHL._SX302_BO1,204,203,200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464" y="2763265"/>
            <a:ext cx="289560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6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/>
              <a:t>Ka</a:t>
            </a:r>
            <a:r>
              <a:rPr lang="en-US" dirty="0"/>
              <a:t> Leo Hawai‘i radio episodes freely available on </a:t>
            </a:r>
            <a:r>
              <a:rPr lang="en-US" dirty="0" err="1"/>
              <a:t>Ulukau</a:t>
            </a:r>
            <a:endParaRPr lang="en-US" dirty="0"/>
          </a:p>
          <a:p>
            <a:pPr lvl="2"/>
            <a:r>
              <a:rPr lang="en-US" dirty="0"/>
              <a:t>Public Hawaiian language radio program broadcast from 1972 to 1988 with interviews of mainly native Hawaiian speaking </a:t>
            </a:r>
            <a:r>
              <a:rPr lang="en-US" dirty="0" err="1"/>
              <a:t>kupuna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Tapes also held at UHM &amp; UH Hilo Libraries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37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98060"/>
            <a:ext cx="4888523" cy="6467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330" y="98060"/>
            <a:ext cx="4850331" cy="64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Hawai‘i and Okinawa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Similarities</a:t>
            </a:r>
          </a:p>
          <a:p>
            <a:r>
              <a:rPr lang="en-US" dirty="0" smtClean="0"/>
              <a:t>Former kingdoms</a:t>
            </a:r>
          </a:p>
          <a:p>
            <a:pPr lvl="1"/>
            <a:r>
              <a:rPr lang="en-US" dirty="0" smtClean="0"/>
              <a:t>1879, Japan annexes Okinawa, becomes a prefecture</a:t>
            </a:r>
          </a:p>
          <a:p>
            <a:pPr lvl="1"/>
            <a:r>
              <a:rPr lang="en-US" dirty="0" smtClean="0"/>
              <a:t>1893, U.S. overthrows Hawaiian monarchy</a:t>
            </a:r>
          </a:p>
          <a:p>
            <a:r>
              <a:rPr lang="en-US" dirty="0"/>
              <a:t>Tourism</a:t>
            </a:r>
          </a:p>
          <a:p>
            <a:pPr lvl="1"/>
            <a:r>
              <a:rPr lang="en-US" dirty="0"/>
              <a:t>Tourists to </a:t>
            </a:r>
            <a:r>
              <a:rPr lang="en-US" dirty="0" smtClean="0"/>
              <a:t>Okinawa, 9,396,200 </a:t>
            </a:r>
            <a:r>
              <a:rPr lang="en-US" dirty="0"/>
              <a:t>in 2017, up 9.1% from 2016</a:t>
            </a:r>
          </a:p>
          <a:p>
            <a:pPr lvl="1"/>
            <a:r>
              <a:rPr lang="en-US" dirty="0"/>
              <a:t>Tourists to </a:t>
            </a:r>
            <a:r>
              <a:rPr lang="en-US" dirty="0" smtClean="0"/>
              <a:t>Hawai‘i, 9,404,346 </a:t>
            </a:r>
            <a:r>
              <a:rPr lang="en-US" dirty="0"/>
              <a:t>visitors in 2017, up 5.9% from 2016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Mahalo and </a:t>
            </a:r>
            <a:r>
              <a:rPr lang="en-US" sz="4800" dirty="0" err="1"/>
              <a:t>I</a:t>
            </a:r>
            <a:r>
              <a:rPr lang="en-US" sz="4800" dirty="0" err="1" smtClean="0"/>
              <a:t>ppee</a:t>
            </a:r>
            <a:r>
              <a:rPr lang="en-US" sz="4800" dirty="0" smtClean="0"/>
              <a:t> </a:t>
            </a:r>
            <a:r>
              <a:rPr lang="en-US" sz="4800" dirty="0" err="1" smtClean="0"/>
              <a:t>Nifee</a:t>
            </a:r>
            <a:r>
              <a:rPr lang="en-US" sz="4800" dirty="0" smtClean="0"/>
              <a:t> </a:t>
            </a:r>
            <a:r>
              <a:rPr lang="en-US" sz="4800" dirty="0" err="1" smtClean="0"/>
              <a:t>Deebiiru</a:t>
            </a:r>
            <a:r>
              <a:rPr lang="en-US" sz="4800" dirty="0" smtClean="0"/>
              <a:t>!</a:t>
            </a:r>
          </a:p>
          <a:p>
            <a:pPr algn="ctr"/>
            <a:endParaRPr lang="en-US" sz="4800" dirty="0"/>
          </a:p>
          <a:p>
            <a:r>
              <a:rPr lang="en-US" sz="3200" dirty="0" smtClean="0"/>
              <a:t>Email: jodie@hawaii.edu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4625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Militarism</a:t>
            </a:r>
          </a:p>
          <a:p>
            <a:pPr lvl="1"/>
            <a:r>
              <a:rPr lang="en-US" dirty="0" smtClean="0"/>
              <a:t>Okinawa’s </a:t>
            </a:r>
            <a:r>
              <a:rPr lang="en-US" dirty="0"/>
              <a:t>current land area is ~563,647 acres (0.6% of Japan’s total land area) BUT </a:t>
            </a:r>
            <a:r>
              <a:rPr lang="en-US" dirty="0" smtClean="0"/>
              <a:t>the </a:t>
            </a:r>
            <a:r>
              <a:rPr lang="en-US" dirty="0"/>
              <a:t>land exclusively used by the U.S. military is concentrated in </a:t>
            </a:r>
            <a:r>
              <a:rPr lang="en-US" dirty="0" smtClean="0"/>
              <a:t>Okinawa</a:t>
            </a:r>
          </a:p>
          <a:p>
            <a:pPr lvl="1"/>
            <a:r>
              <a:rPr lang="en-US" dirty="0" smtClean="0"/>
              <a:t>U.S. military controls 5% of land in Hawai‘i, 22.4% of the land on </a:t>
            </a:r>
            <a:r>
              <a:rPr lang="en-US" dirty="0" err="1" smtClean="0"/>
              <a:t>O‘ahu</a:t>
            </a:r>
            <a:endParaRPr lang="en-US" dirty="0" smtClean="0"/>
          </a:p>
          <a:p>
            <a:r>
              <a:rPr lang="en-US" dirty="0"/>
              <a:t>Colonialism</a:t>
            </a:r>
          </a:p>
          <a:p>
            <a:pPr lvl="1"/>
            <a:r>
              <a:rPr lang="en-US" dirty="0"/>
              <a:t>Loss of language &amp; </a:t>
            </a:r>
            <a:r>
              <a:rPr lang="en-US" dirty="0" smtClean="0"/>
              <a:t>culture</a:t>
            </a:r>
          </a:p>
          <a:p>
            <a:pPr lvl="2"/>
            <a:r>
              <a:rPr lang="en-US" dirty="0" smtClean="0"/>
              <a:t>State of Hawai‘i report, 5.7% of population speaks </a:t>
            </a:r>
            <a:r>
              <a:rPr lang="en-US" dirty="0"/>
              <a:t>‘</a:t>
            </a:r>
            <a:r>
              <a:rPr lang="en-US" dirty="0" err="1"/>
              <a:t>ōlelo</a:t>
            </a:r>
            <a:r>
              <a:rPr lang="en-US" dirty="0"/>
              <a:t> </a:t>
            </a:r>
            <a:r>
              <a:rPr lang="en-US" dirty="0" smtClean="0"/>
              <a:t>Hawai‘i</a:t>
            </a:r>
          </a:p>
          <a:p>
            <a:pPr lvl="2"/>
            <a:r>
              <a:rPr lang="en-US" dirty="0" smtClean="0"/>
              <a:t>Jan. 2017 poll by </a:t>
            </a:r>
            <a:r>
              <a:rPr lang="en-US" i="1" dirty="0" smtClean="0"/>
              <a:t>Ryukyu </a:t>
            </a:r>
            <a:r>
              <a:rPr lang="en-US" i="1" dirty="0" err="1" smtClean="0"/>
              <a:t>Shimpo</a:t>
            </a:r>
            <a:r>
              <a:rPr lang="en-US" dirty="0" smtClean="0"/>
              <a:t>, 41.2% of older Okinawans can speak Okinawan languages but only 7.5% of Okinawans in their 20s could speak it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2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2019--UNESCO International Year of Indigenous Languages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Language represents a person’s unique cultural identity, history, traditions, and memory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Language loss = cultural loss</a:t>
            </a:r>
            <a:br>
              <a:rPr lang="en-US" sz="3600" dirty="0" smtClean="0"/>
            </a:br>
            <a:r>
              <a:rPr lang="en-US" sz="3600" dirty="0"/>
              <a:t>	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125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www.languagesoftheworld.info/wp-content/uploads/2014/10/Endangered_Langu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762" y="723899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Currently, about </a:t>
            </a:r>
            <a:r>
              <a:rPr lang="en-US" dirty="0"/>
              <a:t>6.000-7.000 languages in the </a:t>
            </a:r>
            <a:r>
              <a:rPr lang="en-US" dirty="0" smtClean="0"/>
              <a:t>world.</a:t>
            </a:r>
          </a:p>
          <a:p>
            <a:r>
              <a:rPr lang="en-US" dirty="0" smtClean="0"/>
              <a:t>About </a:t>
            </a:r>
            <a:r>
              <a:rPr lang="en-US" dirty="0"/>
              <a:t>97% of the world’s population speaks only </a:t>
            </a:r>
            <a:r>
              <a:rPr lang="en-US" dirty="0" smtClean="0"/>
              <a:t>4% </a:t>
            </a:r>
            <a:r>
              <a:rPr lang="en-US" dirty="0"/>
              <a:t>of these languages, while only </a:t>
            </a:r>
            <a:r>
              <a:rPr lang="en-US" dirty="0" smtClean="0"/>
              <a:t>3% </a:t>
            </a:r>
            <a:r>
              <a:rPr lang="en-US" dirty="0"/>
              <a:t>of the world </a:t>
            </a:r>
            <a:r>
              <a:rPr lang="en-US" dirty="0" smtClean="0"/>
              <a:t>speaks </a:t>
            </a:r>
            <a:r>
              <a:rPr lang="en-US" dirty="0"/>
              <a:t>96% of all remaining </a:t>
            </a:r>
            <a:r>
              <a:rPr lang="en-US" dirty="0" smtClean="0"/>
              <a:t>languages.</a:t>
            </a:r>
          </a:p>
          <a:p>
            <a:r>
              <a:rPr lang="en-US" dirty="0" smtClean="0"/>
              <a:t>A </a:t>
            </a:r>
            <a:r>
              <a:rPr lang="en-US" dirty="0"/>
              <a:t>great majority of those languages, spoken mainly by indigenous peoples, will continue to disappear at an alarming rate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9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Language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1896 law prohibiting teaching of Hawaiian in public &amp; private schools</a:t>
            </a:r>
          </a:p>
          <a:p>
            <a:r>
              <a:rPr lang="en-US" dirty="0" smtClean="0"/>
              <a:t>“Language is the first aspect of a people to vanish” Larry Kimura, UH Hilo</a:t>
            </a:r>
          </a:p>
          <a:p>
            <a:pPr lvl="1"/>
            <a:r>
              <a:rPr lang="en-US" dirty="0" smtClean="0"/>
              <a:t>“It takes three generations of native speakers to reestablish a language; [Hawai‘i] is now seeing its third generation of new Hawaiian native speakers—defined as children who are raised with Hawaiian at home until they are 3 or 4”</a:t>
            </a:r>
          </a:p>
          <a:p>
            <a:r>
              <a:rPr lang="en-US" dirty="0" smtClean="0"/>
              <a:t>Language loss coupled with cultural loss</a:t>
            </a:r>
          </a:p>
        </p:txBody>
      </p:sp>
    </p:spTree>
    <p:extLst>
      <p:ext uri="{BB962C8B-B14F-4D97-AF65-F5344CB8AC3E}">
        <p14:creationId xmlns:p14="http://schemas.microsoft.com/office/powerpoint/2010/main" val="419700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Hawaiian Language </a:t>
            </a:r>
            <a:r>
              <a:rPr lang="en-US" dirty="0" smtClean="0"/>
              <a:t>Revitalization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‘Aha </a:t>
            </a:r>
            <a:r>
              <a:rPr lang="en-US" dirty="0" err="1"/>
              <a:t>Pūnana</a:t>
            </a:r>
            <a:r>
              <a:rPr lang="en-US" dirty="0"/>
              <a:t> Leo, immersion school, begun in 1982</a:t>
            </a:r>
          </a:p>
          <a:p>
            <a:pPr lvl="1"/>
            <a:r>
              <a:rPr lang="en-US" dirty="0"/>
              <a:t>Closely tied to educational model from Māori, </a:t>
            </a:r>
            <a:r>
              <a:rPr lang="en-US" dirty="0" err="1"/>
              <a:t>Aotearoa</a:t>
            </a:r>
            <a:endParaRPr lang="en-US" dirty="0"/>
          </a:p>
          <a:p>
            <a:pPr lvl="1"/>
            <a:r>
              <a:rPr lang="en-US" dirty="0"/>
              <a:t>Started first preschool in </a:t>
            </a:r>
            <a:r>
              <a:rPr lang="en-US" dirty="0" err="1"/>
              <a:t>Kekaha</a:t>
            </a:r>
            <a:r>
              <a:rPr lang="en-US" dirty="0"/>
              <a:t>, </a:t>
            </a:r>
            <a:r>
              <a:rPr lang="en-US" dirty="0" err="1"/>
              <a:t>Kaua‘i</a:t>
            </a:r>
            <a:endParaRPr lang="en-US" dirty="0"/>
          </a:p>
          <a:p>
            <a:r>
              <a:rPr lang="en-US" dirty="0"/>
              <a:t>Created their own resources in ‘</a:t>
            </a:r>
            <a:r>
              <a:rPr lang="en-US" dirty="0" err="1"/>
              <a:t>ōlelo</a:t>
            </a:r>
            <a:r>
              <a:rPr lang="en-US" dirty="0"/>
              <a:t> Hawai‘i</a:t>
            </a:r>
          </a:p>
          <a:p>
            <a:r>
              <a:rPr lang="en-US" dirty="0"/>
              <a:t>‘</a:t>
            </a:r>
            <a:r>
              <a:rPr lang="en-US" dirty="0" err="1"/>
              <a:t>Ōlelo</a:t>
            </a:r>
            <a:r>
              <a:rPr lang="en-US" dirty="0"/>
              <a:t> Hawai‘i &amp; English, official languages</a:t>
            </a:r>
          </a:p>
          <a:p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Papahana</a:t>
            </a:r>
            <a:r>
              <a:rPr lang="en-US" dirty="0"/>
              <a:t> </a:t>
            </a:r>
            <a:r>
              <a:rPr lang="en-US" dirty="0" err="1"/>
              <a:t>Kaiapuni</a:t>
            </a:r>
            <a:r>
              <a:rPr lang="en-US" dirty="0"/>
              <a:t>, Dept. of Education public Hawaiian language immersion schools</a:t>
            </a:r>
          </a:p>
          <a:p>
            <a:r>
              <a:rPr lang="en-US" dirty="0"/>
              <a:t>Seeing increase in speakers, from preschool to graduate school (dissertations written in ‘</a:t>
            </a:r>
            <a:r>
              <a:rPr lang="en-US" dirty="0" err="1"/>
              <a:t>ōlelo</a:t>
            </a:r>
            <a:r>
              <a:rPr lang="en-US" dirty="0"/>
              <a:t> Hawai‘i at UHM &amp; UH Hilo)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1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Okinawan Language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Six Okinawan languages</a:t>
            </a:r>
          </a:p>
          <a:p>
            <a:pPr lvl="1"/>
            <a:r>
              <a:rPr lang="en-US" dirty="0" err="1"/>
              <a:t>Uchinaaguchi</a:t>
            </a:r>
            <a:r>
              <a:rPr lang="en-US" dirty="0"/>
              <a:t>, the most known Okinawan language</a:t>
            </a:r>
          </a:p>
          <a:p>
            <a:pPr lvl="1"/>
            <a:r>
              <a:rPr lang="en-US" dirty="0"/>
              <a:t>Decline of Okinawan languages &amp; spread of Japanese language from 1880s</a:t>
            </a:r>
          </a:p>
          <a:p>
            <a:pPr lvl="1"/>
            <a:r>
              <a:rPr lang="en-US" dirty="0"/>
              <a:t>95,000 native speakers</a:t>
            </a:r>
          </a:p>
          <a:p>
            <a:pPr lvl="1"/>
            <a:r>
              <a:rPr lang="en-US" dirty="0"/>
              <a:t>Considered “severely </a:t>
            </a:r>
            <a:r>
              <a:rPr lang="en-US" dirty="0" err="1"/>
              <a:t>endanagered</a:t>
            </a:r>
            <a:r>
              <a:rPr lang="en-US" dirty="0"/>
              <a:t>”</a:t>
            </a:r>
          </a:p>
          <a:p>
            <a:r>
              <a:rPr lang="en-US" dirty="0" smtClean="0"/>
              <a:t>Okinawans visiting ‘</a:t>
            </a:r>
            <a:r>
              <a:rPr lang="en-US" dirty="0"/>
              <a:t>A</a:t>
            </a:r>
            <a:r>
              <a:rPr lang="en-US" dirty="0" smtClean="0"/>
              <a:t>ha </a:t>
            </a:r>
            <a:r>
              <a:rPr lang="en-US" dirty="0" err="1" smtClean="0"/>
              <a:t>Pūnana</a:t>
            </a:r>
            <a:r>
              <a:rPr lang="en-US" dirty="0" smtClean="0"/>
              <a:t> Leo schools</a:t>
            </a:r>
          </a:p>
          <a:p>
            <a:pPr lvl="1"/>
            <a:r>
              <a:rPr lang="en-US" dirty="0" smtClean="0"/>
              <a:t>Using immersion school model</a:t>
            </a:r>
          </a:p>
          <a:p>
            <a:pPr lvl="1"/>
            <a:r>
              <a:rPr lang="en-US" dirty="0" smtClean="0"/>
              <a:t>Native Hawaiians visiting Okinawa</a:t>
            </a:r>
          </a:p>
        </p:txBody>
      </p:sp>
    </p:spTree>
    <p:extLst>
      <p:ext uri="{BB962C8B-B14F-4D97-AF65-F5344CB8AC3E}">
        <p14:creationId xmlns:p14="http://schemas.microsoft.com/office/powerpoint/2010/main" val="6758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636</TotalTime>
  <Words>1092</Words>
  <Application>Microsoft Office PowerPoint</Application>
  <PresentationFormat>Widescreen</PresentationFormat>
  <Paragraphs>128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Franklin Gothic Book</vt:lpstr>
      <vt:lpstr>HawnBook</vt:lpstr>
      <vt:lpstr>HawnPal</vt:lpstr>
      <vt:lpstr>Crop</vt:lpstr>
      <vt:lpstr>ʻÖlelo Hawaiʻi and uchinaaguchi: Language Preservation and Cultural Revitalization in Hawaiʻi and Okinawa</vt:lpstr>
      <vt:lpstr>Overview of Hawai‘i and Okinawa</vt:lpstr>
      <vt:lpstr>Overview (continued)</vt:lpstr>
      <vt:lpstr>2019--UNESCO International Year of Indigenous Languages   Language represents a person’s unique cultural identity, history, traditions, and memory  Language loss = cultural loss   </vt:lpstr>
      <vt:lpstr>PowerPoint Presentation</vt:lpstr>
      <vt:lpstr>Language Loss</vt:lpstr>
      <vt:lpstr>Hawaiian Language Loss</vt:lpstr>
      <vt:lpstr>Hawaiian Language Revitalization</vt:lpstr>
      <vt:lpstr>Okinawan Language Efforts</vt:lpstr>
      <vt:lpstr>Uchinaaguchi efforts in Hawai‘i</vt:lpstr>
      <vt:lpstr>PowerPoint Presentation</vt:lpstr>
      <vt:lpstr>Uchinaaguchi efforts in Hawaii (cont.)</vt:lpstr>
      <vt:lpstr>Uchinaaguchi efforts in Hawaii (cont.)</vt:lpstr>
      <vt:lpstr>How Do Libraries Fit Into Language Revitalization</vt:lpstr>
      <vt:lpstr>Libraries (cont.)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ʻÖlelo Hawaiʻi and Shimakutuba: Language Preservation and Cultural Revitalization in Hawaiʻi and Okinawa</dc:title>
  <dc:creator>Jodie Mattos</dc:creator>
  <cp:lastModifiedBy>Jodie Mattos</cp:lastModifiedBy>
  <cp:revision>42</cp:revision>
  <cp:lastPrinted>2019-11-09T02:29:43Z</cp:lastPrinted>
  <dcterms:created xsi:type="dcterms:W3CDTF">2019-11-06T00:05:25Z</dcterms:created>
  <dcterms:modified xsi:type="dcterms:W3CDTF">2019-11-09T03:52:07Z</dcterms:modified>
</cp:coreProperties>
</file>